
<file path=[Content_Types].xml><?xml version="1.0" encoding="utf-8"?>
<Types xmlns="http://schemas.openxmlformats.org/package/2006/content-types">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Default Extension="bin" ContentType="application/vnd.openxmlformats-officedocument.presentationml.printerSettings"/>
  <Override PartName="/ppt/slides/slide22.xml" ContentType="application/vnd.openxmlformats-officedocument.presentationml.slide+xml"/>
  <Override PartName="/ppt/slides/slide20.xml" ContentType="application/vnd.openxmlformats-officedocument.presentationml.slide+xml"/>
  <Override PartName="/ppt/slides/slide26.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slides/slide24.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presentation.xml" ContentType="application/vnd.openxmlformats-officedocument.presentationml.presentation.main+xml"/>
  <Default Extension="png" ContentType="image/png"/>
  <Override PartName="/ppt/notesMasters/notesMaster1.xml" ContentType="application/vnd.openxmlformats-officedocument.presentationml.notesMaster+xml"/>
  <Default Extension="pdf" ContentType="application/pdf"/>
  <Override PartName="/docProps/core.xml" ContentType="application/vnd.openxmlformats-package.core-properties+xml"/>
  <Override PartName="/ppt/slides/slide10.xml" ContentType="application/vnd.openxmlformats-officedocument.presentationml.slide+xml"/>
  <Override PartName="/ppt/slideLayouts/slideLayout1.xml" ContentType="application/vnd.openxmlformats-officedocument.presentationml.slideLayout+xml"/>
  <Override PartName="/ppt/slides/slide14.xml" ContentType="application/vnd.openxmlformats-officedocument.presentationml.slide+xml"/>
  <Override PartName="/ppt/slideLayouts/slideLayout3.xml" ContentType="application/vnd.openxmlformats-officedocument.presentationml.slideLayout+xml"/>
  <Override PartName="/ppt/slides/slide6.xml" ContentType="application/vnd.openxmlformats-officedocument.presentationml.slide+xml"/>
  <Override PartName="/ppt/slides/slide18.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6.xml" ContentType="application/vnd.openxmlformats-officedocument.presentationml.slide+xml"/>
  <Override PartName="/ppt/slideLayouts/slideLayout5.xml" ContentType="application/vnd.openxmlformats-officedocument.presentationml.slideLayout+xml"/>
  <Override PartName="/ppt/slides/slide8.xml" ContentType="application/vnd.openxmlformats-officedocument.presentationml.slide+xml"/>
  <Override PartName="/ppt/theme/theme1.xml" ContentType="application/vnd.openxmlformats-officedocument.theme+xml"/>
  <Override PartName="/ppt/slides/slide2.xml" ContentType="application/vnd.openxmlformats-officedocument.presentationml.slide+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s/slide29.xml" ContentType="application/vnd.openxmlformats-officedocument.presentationml.slide+xml"/>
  <Override PartName="/ppt/slides/slide27.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Default Extension="xml" ContentType="application/xml"/>
  <Default Extension="jpeg" ContentType="image/jpeg"/>
  <Default Extension="rels" ContentType="application/vnd.openxmlformats-package.relationships+xml"/>
  <Override PartName="/ppt/viewProps.xml" ContentType="application/vnd.openxmlformats-officedocument.presentationml.viewProps+xml"/>
  <Override PartName="/docProps/app.xml" ContentType="application/vnd.openxmlformats-officedocument.extended-properties+xml"/>
  <Override PartName="/ppt/slides/slide11.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s/slide15.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19.xml" ContentType="application/vnd.openxmlformats-officedocument.presentationml.slide+xml"/>
  <Override PartName="/ppt/slideLayouts/slideLayout2.xml" ContentType="application/vnd.openxmlformats-officedocument.presentationml.slideLayout+xml"/>
  <Override PartName="/ppt/slides/slide13.xml" ContentType="application/vnd.openxmlformats-officedocument.presentationml.slide+xml"/>
  <Override PartName="/ppt/tableStyles.xml" ContentType="application/vnd.openxmlformats-officedocument.presentationml.tableStyles+xml"/>
  <Override PartName="/ppt/slides/slide5.xml" ContentType="application/vnd.openxmlformats-officedocument.presentationml.slide+xml"/>
  <Override PartName="/ppt/slides/slide17.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snapToObjects="1">
      <p:cViewPr varScale="1">
        <p:scale>
          <a:sx n="145" d="100"/>
          <a:sy n="145" d="100"/>
        </p:scale>
        <p:origin x="-64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8" Type="http://schemas.openxmlformats.org/officeDocument/2006/relationships/viewProps" Target="viewProps.xml"/><Relationship Id="rId3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 Type="http://schemas.openxmlformats.org/officeDocument/2006/relationships/slideMaster" Target="slideMasters/slideMaster1.xml"/><Relationship Id="rId19" Type="http://schemas.openxmlformats.org/officeDocument/2006/relationships/slide" Target="slides/slide18.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8" Type="http://schemas.openxmlformats.org/officeDocument/2006/relationships/slide" Target="slides/slide17.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37"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E49A5E-1D34-1045-9DEF-E59DABF77B72}" type="datetimeFigureOut">
              <a:rPr lang="en-US" smtClean="0"/>
              <a:pPr/>
              <a:t>10/5/09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2BA959-CF8B-504C-BF89-3AEE4786107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5B765F-911A-AA4F-BAEA-7A59AB166A5C}" type="slidenum">
              <a:rPr lang="en-US" smtClean="0">
                <a:latin typeface="Arial" pitchFamily="27" charset="0"/>
              </a:rPr>
              <a:pPr/>
              <a:t>18</a:t>
            </a:fld>
            <a:endParaRPr lang="en-US" smtClean="0">
              <a:latin typeface="Arial" pitchFamily="27" charset="0"/>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6"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n-US" smtClean="0">
              <a:latin typeface="Arial" pitchFamily="27" charset="0"/>
              <a:ea typeface="ＭＳ Ｐゴシック" pitchFamily="27" charset="-128"/>
              <a:cs typeface="ＭＳ Ｐゴシック" pitchFamily="27"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82EE00-4D9F-C440-A998-291555B583BD}" type="datetimeFigureOut">
              <a:rPr lang="en-US" smtClean="0"/>
              <a:pPr/>
              <a:t>10/5/09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79008-7D68-3C47-B14C-A73C749F8A6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82EE00-4D9F-C440-A998-291555B583BD}" type="datetimeFigureOut">
              <a:rPr lang="en-US" smtClean="0"/>
              <a:pPr/>
              <a:t>10/5/09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79008-7D68-3C47-B14C-A73C749F8A6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82EE00-4D9F-C440-A998-291555B583BD}" type="datetimeFigureOut">
              <a:rPr lang="en-US" smtClean="0"/>
              <a:pPr/>
              <a:t>10/5/09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79008-7D68-3C47-B14C-A73C749F8A6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70AE59F9-C8AF-7442-A6AB-E2797412149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CD6B3352-764F-BF47-8DD0-E549D98A24D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1450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1450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1"/>
          <p:cNvSpPr>
            <a:spLocks noGrp="1" noChangeArrowheads="1"/>
          </p:cNvSpPr>
          <p:nvPr>
            <p:ph type="dt" sz="half" idx="10"/>
          </p:nvPr>
        </p:nvSpPr>
        <p:spPr>
          <a:ln/>
        </p:spPr>
        <p:txBody>
          <a:bodyPr/>
          <a:lstStyle>
            <a:lvl1pPr>
              <a:defRPr/>
            </a:lvl1pPr>
          </a:lstStyle>
          <a:p>
            <a:pPr>
              <a:defRPr/>
            </a:pPr>
            <a:endParaRPr lang="en-US"/>
          </a:p>
        </p:txBody>
      </p:sp>
      <p:sp>
        <p:nvSpPr>
          <p:cNvPr id="7" name="Rectangle 12"/>
          <p:cNvSpPr>
            <a:spLocks noGrp="1" noChangeArrowheads="1"/>
          </p:cNvSpPr>
          <p:nvPr>
            <p:ph type="ftr" sz="quarter" idx="11"/>
          </p:nvPr>
        </p:nvSpPr>
        <p:spPr>
          <a:ln/>
        </p:spPr>
        <p:txBody>
          <a:bodyPr/>
          <a:lstStyle>
            <a:lvl1pPr>
              <a:defRPr/>
            </a:lvl1pPr>
          </a:lstStyle>
          <a:p>
            <a:pPr>
              <a:defRPr/>
            </a:pPr>
            <a:endParaRPr lang="en-US"/>
          </a:p>
        </p:txBody>
      </p:sp>
      <p:sp>
        <p:nvSpPr>
          <p:cNvPr id="8" name="Rectangle 13"/>
          <p:cNvSpPr>
            <a:spLocks noGrp="1" noChangeArrowheads="1"/>
          </p:cNvSpPr>
          <p:nvPr>
            <p:ph type="sldNum" sz="quarter" idx="12"/>
          </p:nvPr>
        </p:nvSpPr>
        <p:spPr>
          <a:ln/>
        </p:spPr>
        <p:txBody>
          <a:bodyPr/>
          <a:lstStyle>
            <a:lvl1pPr>
              <a:defRPr/>
            </a:lvl1pPr>
          </a:lstStyle>
          <a:p>
            <a:pPr>
              <a:defRPr/>
            </a:pPr>
            <a:fld id="{50E3EBCE-DE29-704D-B2E4-CF148F9C8FF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B92A17E2-D75A-A544-9CF7-0FBB875A4B4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82EE00-4D9F-C440-A998-291555B583BD}" type="datetimeFigureOut">
              <a:rPr lang="en-US" smtClean="0"/>
              <a:pPr/>
              <a:t>10/5/09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79008-7D68-3C47-B14C-A73C749F8A6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82EE00-4D9F-C440-A998-291555B583BD}" type="datetimeFigureOut">
              <a:rPr lang="en-US" smtClean="0"/>
              <a:pPr/>
              <a:t>10/5/09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79008-7D68-3C47-B14C-A73C749F8A6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82EE00-4D9F-C440-A998-291555B583BD}" type="datetimeFigureOut">
              <a:rPr lang="en-US" smtClean="0"/>
              <a:pPr/>
              <a:t>10/5/09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79008-7D68-3C47-B14C-A73C749F8A6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82EE00-4D9F-C440-A998-291555B583BD}" type="datetimeFigureOut">
              <a:rPr lang="en-US" smtClean="0"/>
              <a:pPr/>
              <a:t>10/5/09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579008-7D68-3C47-B14C-A73C749F8A6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82EE00-4D9F-C440-A998-291555B583BD}" type="datetimeFigureOut">
              <a:rPr lang="en-US" smtClean="0"/>
              <a:pPr/>
              <a:t>10/5/09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579008-7D68-3C47-B14C-A73C749F8A6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82EE00-4D9F-C440-A998-291555B583BD}" type="datetimeFigureOut">
              <a:rPr lang="en-US" smtClean="0"/>
              <a:pPr/>
              <a:t>10/5/09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579008-7D68-3C47-B14C-A73C749F8A6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82EE00-4D9F-C440-A998-291555B583BD}" type="datetimeFigureOut">
              <a:rPr lang="en-US" smtClean="0"/>
              <a:pPr/>
              <a:t>10/5/09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79008-7D68-3C47-B14C-A73C749F8A6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82EE00-4D9F-C440-A998-291555B583BD}" type="datetimeFigureOut">
              <a:rPr lang="en-US" smtClean="0"/>
              <a:pPr/>
              <a:t>10/5/09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79008-7D68-3C47-B14C-A73C749F8A6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82EE00-4D9F-C440-A998-291555B583BD}" type="datetimeFigureOut">
              <a:rPr lang="en-US" smtClean="0"/>
              <a:pPr/>
              <a:t>10/5/09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579008-7D68-3C47-B14C-A73C749F8A6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pdf"/><Relationship Id="rId3" Type="http://schemas.openxmlformats.org/officeDocument/2006/relationships/image" Target="../media/image91.png"/><Relationship Id="rId4" Type="http://schemas.openxmlformats.org/officeDocument/2006/relationships/image" Target="../media/image8.pdf"/><Relationship Id="rId5"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df"/><Relationship Id="rId3" Type="http://schemas.openxmlformats.org/officeDocument/2006/relationships/image" Target="../media/image151.png"/><Relationship Id="rId4" Type="http://schemas.openxmlformats.org/officeDocument/2006/relationships/image" Target="../media/image12.pdf"/><Relationship Id="rId5" Type="http://schemas.openxmlformats.org/officeDocument/2006/relationships/image" Target="../media/image171.png"/><Relationship Id="rId6" Type="http://schemas.openxmlformats.org/officeDocument/2006/relationships/image" Target="../media/image13.pdf"/><Relationship Id="rId7" Type="http://schemas.openxmlformats.org/officeDocument/2006/relationships/image" Target="../media/image191.png"/><Relationship Id="rId8" Type="http://schemas.openxmlformats.org/officeDocument/2006/relationships/image" Target="../media/image14.pdf"/><Relationship Id="rId9" Type="http://schemas.openxmlformats.org/officeDocument/2006/relationships/image" Target="../media/image2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6.pdf"/><Relationship Id="rId3" Type="http://schemas.openxmlformats.org/officeDocument/2006/relationships/image" Target="../media/image241.png"/><Relationship Id="rId4" Type="http://schemas.openxmlformats.org/officeDocument/2006/relationships/image" Target="../media/image17.png"/><Relationship Id="rId5"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pdf"/><Relationship Id="rId3"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df"/><Relationship Id="rId5" Type="http://schemas.openxmlformats.org/officeDocument/2006/relationships/image" Target="../media/image34.png"/><Relationship Id="rId6"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pdf"/><Relationship Id="rId3"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eaLnBrk="1" hangingPunct="1"/>
            <a:r>
              <a:rPr lang="en-ZA" sz="4000">
                <a:ea typeface="ＭＳ Ｐゴシック" pitchFamily="27" charset="-128"/>
                <a:cs typeface="ＭＳ Ｐゴシック" pitchFamily="27" charset="-128"/>
              </a:rPr>
              <a:t>Cell Disruption / Breakage for </a:t>
            </a:r>
            <a:r>
              <a:rPr lang="en-ZA">
                <a:ea typeface="ＭＳ Ｐゴシック" pitchFamily="27" charset="-128"/>
                <a:cs typeface="ＭＳ Ｐゴシック" pitchFamily="27" charset="-128"/>
              </a:rPr>
              <a:t>Protein</a:t>
            </a:r>
            <a:r>
              <a:rPr lang="en-ZA" sz="4000">
                <a:ea typeface="ＭＳ Ｐゴシック" pitchFamily="27" charset="-128"/>
                <a:cs typeface="ＭＳ Ｐゴシック" pitchFamily="27" charset="-128"/>
              </a:rPr>
              <a:t> Release</a:t>
            </a:r>
            <a:endParaRPr lang="en-US" sz="4000">
              <a:ea typeface="ＭＳ Ｐゴシック" pitchFamily="27" charset="-128"/>
              <a:cs typeface="ＭＳ Ｐゴシック" pitchFamily="27" charset="-128"/>
            </a:endParaRPr>
          </a:p>
        </p:txBody>
      </p:sp>
      <p:sp>
        <p:nvSpPr>
          <p:cNvPr id="19459" name="Rectangle 3"/>
          <p:cNvSpPr>
            <a:spLocks noGrp="1" noChangeArrowheads="1"/>
          </p:cNvSpPr>
          <p:nvPr>
            <p:ph type="body" idx="1"/>
          </p:nvPr>
        </p:nvSpPr>
        <p:spPr>
          <a:xfrm>
            <a:off x="685800" y="1828800"/>
            <a:ext cx="7772400" cy="4114800"/>
          </a:xfrm>
        </p:spPr>
        <p:txBody>
          <a:bodyPr>
            <a:normAutofit lnSpcReduction="10000"/>
          </a:bodyPr>
          <a:lstStyle/>
          <a:p>
            <a:pPr eaLnBrk="1" hangingPunct="1">
              <a:lnSpc>
                <a:spcPct val="80000"/>
              </a:lnSpc>
              <a:spcBef>
                <a:spcPts val="1175"/>
              </a:spcBef>
            </a:pPr>
            <a:r>
              <a:rPr lang="en-ZA" sz="2400">
                <a:latin typeface="Times New Roman" pitchFamily="27" charset="0"/>
                <a:ea typeface="ＭＳ Ｐゴシック" pitchFamily="27" charset="-128"/>
                <a:cs typeface="ＭＳ Ｐゴシック" pitchFamily="27" charset="-128"/>
              </a:rPr>
              <a:t>Extraction techniques are selected based on the source of protein (e.g. bacteria, plant, mammalian, intracellular or extra cellular)</a:t>
            </a:r>
          </a:p>
          <a:p>
            <a:pPr eaLnBrk="1" hangingPunct="1">
              <a:lnSpc>
                <a:spcPct val="80000"/>
              </a:lnSpc>
              <a:spcBef>
                <a:spcPts val="1175"/>
              </a:spcBef>
            </a:pPr>
            <a:r>
              <a:rPr lang="en-ZA" sz="2400">
                <a:latin typeface="Times New Roman" pitchFamily="27" charset="0"/>
                <a:ea typeface="ＭＳ Ｐゴシック" pitchFamily="27" charset="-128"/>
                <a:cs typeface="ＭＳ Ｐゴシック" pitchFamily="27" charset="-128"/>
              </a:rPr>
              <a:t>Use procedures that are as gentle as possible. Cell disruption leads to the release of proteolytic enzymes and general acidification</a:t>
            </a:r>
          </a:p>
          <a:p>
            <a:pPr eaLnBrk="1" hangingPunct="1">
              <a:lnSpc>
                <a:spcPct val="80000"/>
              </a:lnSpc>
              <a:spcBef>
                <a:spcPts val="1175"/>
              </a:spcBef>
            </a:pPr>
            <a:r>
              <a:rPr lang="en-ZA" sz="2400">
                <a:latin typeface="Times New Roman" pitchFamily="27" charset="0"/>
                <a:ea typeface="ＭＳ Ｐゴシック" pitchFamily="27" charset="-128"/>
                <a:cs typeface="ＭＳ Ｐゴシック" pitchFamily="27" charset="-128"/>
              </a:rPr>
              <a:t>Selection of an extraction technique often depends on the equipment availability and the scale of operation</a:t>
            </a:r>
          </a:p>
          <a:p>
            <a:pPr eaLnBrk="1" hangingPunct="1">
              <a:lnSpc>
                <a:spcPct val="80000"/>
              </a:lnSpc>
              <a:spcBef>
                <a:spcPts val="1175"/>
              </a:spcBef>
            </a:pPr>
            <a:r>
              <a:rPr lang="en-ZA" sz="2400">
                <a:latin typeface="Times New Roman" pitchFamily="27" charset="0"/>
                <a:ea typeface="ＭＳ Ｐゴシック" pitchFamily="27" charset="-128"/>
                <a:cs typeface="ＭＳ Ｐゴシック" pitchFamily="27" charset="-128"/>
              </a:rPr>
              <a:t>Extractions should be performed quickly, at sub-ambient temperatures in a suitable buffer to maintain pH and ionic strength</a:t>
            </a:r>
          </a:p>
          <a:p>
            <a:pPr eaLnBrk="1" hangingPunct="1">
              <a:lnSpc>
                <a:spcPct val="80000"/>
              </a:lnSpc>
              <a:spcBef>
                <a:spcPts val="1175"/>
              </a:spcBef>
            </a:pPr>
            <a:r>
              <a:rPr lang="en-ZA" sz="2400">
                <a:latin typeface="Times New Roman" pitchFamily="27" charset="0"/>
                <a:ea typeface="ＭＳ Ｐゴシック" pitchFamily="27" charset="-128"/>
                <a:cs typeface="ＭＳ Ｐゴシック" pitchFamily="27" charset="-128"/>
              </a:rPr>
              <a:t>Samples should be clear and free of particles before beginning chromatography</a:t>
            </a:r>
            <a:endParaRPr lang="en-US" sz="2400">
              <a:latin typeface="Times New Roman" pitchFamily="27" charset="0"/>
              <a:ea typeface="ＭＳ Ｐゴシック" pitchFamily="27" charset="-128"/>
              <a:cs typeface="ＭＳ Ｐゴシック" pitchFamily="27"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685800"/>
            <a:ext cx="7793038" cy="533400"/>
          </a:xfrm>
        </p:spPr>
        <p:txBody>
          <a:bodyPr>
            <a:normAutofit fontScale="90000"/>
          </a:bodyPr>
          <a:lstStyle/>
          <a:p>
            <a:pPr eaLnBrk="1" hangingPunct="1"/>
            <a:r>
              <a:rPr lang="en-ZA" dirty="0">
                <a:ea typeface="ＭＳ Ｐゴシック" pitchFamily="27" charset="-128"/>
                <a:cs typeface="ＭＳ Ｐゴシック" pitchFamily="27" charset="-128"/>
              </a:rPr>
              <a:t>Key</a:t>
            </a:r>
            <a:r>
              <a:rPr lang="en-ZA" dirty="0" smtClean="0">
                <a:ea typeface="ＭＳ Ｐゴシック" pitchFamily="27" charset="-128"/>
                <a:cs typeface="ＭＳ Ｐゴシック" pitchFamily="27" charset="-128"/>
              </a:rPr>
              <a:t> Steps </a:t>
            </a:r>
            <a:r>
              <a:rPr lang="en-ZA" dirty="0">
                <a:ea typeface="ＭＳ Ｐゴシック" pitchFamily="27" charset="-128"/>
                <a:cs typeface="ＭＳ Ｐゴシック" pitchFamily="27" charset="-128"/>
              </a:rPr>
              <a:t>in</a:t>
            </a:r>
            <a:r>
              <a:rPr lang="en-ZA" dirty="0" smtClean="0">
                <a:ea typeface="ＭＳ Ｐゴシック" pitchFamily="27" charset="-128"/>
                <a:cs typeface="ＭＳ Ｐゴシック" pitchFamily="27" charset="-128"/>
              </a:rPr>
              <a:t> Purification</a:t>
            </a:r>
            <a:endParaRPr lang="en-US" dirty="0">
              <a:ea typeface="ＭＳ Ｐゴシック" pitchFamily="27" charset="-128"/>
              <a:cs typeface="ＭＳ Ｐゴシック" pitchFamily="27" charset="-128"/>
            </a:endParaRPr>
          </a:p>
        </p:txBody>
      </p:sp>
      <p:sp>
        <p:nvSpPr>
          <p:cNvPr id="28675" name="Rectangle 3"/>
          <p:cNvSpPr>
            <a:spLocks noGrp="1" noChangeArrowheads="1"/>
          </p:cNvSpPr>
          <p:nvPr>
            <p:ph type="body" idx="1"/>
          </p:nvPr>
        </p:nvSpPr>
        <p:spPr>
          <a:xfrm>
            <a:off x="685800" y="1752600"/>
            <a:ext cx="7772400" cy="4114800"/>
          </a:xfrm>
        </p:spPr>
        <p:txBody>
          <a:bodyPr>
            <a:normAutofit lnSpcReduction="10000"/>
          </a:bodyPr>
          <a:lstStyle/>
          <a:p>
            <a:pPr eaLnBrk="1" hangingPunct="1"/>
            <a:r>
              <a:rPr lang="en-ZA" dirty="0">
                <a:ea typeface="ＭＳ Ｐゴシック" pitchFamily="27" charset="-128"/>
                <a:cs typeface="ＭＳ Ｐゴシック" pitchFamily="27" charset="-128"/>
              </a:rPr>
              <a:t>Release of target protein from starting material	</a:t>
            </a:r>
          </a:p>
          <a:p>
            <a:pPr eaLnBrk="1" hangingPunct="1"/>
            <a:r>
              <a:rPr lang="en-ZA" dirty="0">
                <a:ea typeface="ＭＳ Ｐゴシック" pitchFamily="27" charset="-128"/>
                <a:cs typeface="ＭＳ Ｐゴシック" pitchFamily="27" charset="-128"/>
              </a:rPr>
              <a:t>Removal of solids to leave the protein in the supernatant</a:t>
            </a:r>
          </a:p>
          <a:p>
            <a:pPr eaLnBrk="1" hangingPunct="1"/>
            <a:r>
              <a:rPr lang="en-ZA" dirty="0">
                <a:ea typeface="ＭＳ Ｐゴシック" pitchFamily="27" charset="-128"/>
                <a:cs typeface="ＭＳ Ｐゴシック" pitchFamily="27" charset="-128"/>
              </a:rPr>
              <a:t>Concentration of the protein</a:t>
            </a:r>
          </a:p>
          <a:p>
            <a:pPr eaLnBrk="1" hangingPunct="1"/>
            <a:r>
              <a:rPr lang="en-ZA" dirty="0">
                <a:ea typeface="ＭＳ Ｐゴシック" pitchFamily="27" charset="-128"/>
                <a:cs typeface="ＭＳ Ｐゴシック" pitchFamily="27" charset="-128"/>
              </a:rPr>
              <a:t>Removal of contaminants to achieve the desired purity</a:t>
            </a:r>
          </a:p>
          <a:p>
            <a:pPr eaLnBrk="1" hangingPunct="1"/>
            <a:r>
              <a:rPr lang="en-ZA" dirty="0">
                <a:ea typeface="ＭＳ Ｐゴシック" pitchFamily="27" charset="-128"/>
                <a:cs typeface="ＭＳ Ｐゴシック" pitchFamily="27" charset="-128"/>
              </a:rPr>
              <a:t>Stabilization of the target protein</a:t>
            </a:r>
            <a:endParaRPr lang="en-US" dirty="0">
              <a:ea typeface="ＭＳ Ｐゴシック" pitchFamily="27" charset="-128"/>
              <a:cs typeface="ＭＳ Ｐゴシック" pitchFamily="27"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304800"/>
            <a:ext cx="9144000" cy="685800"/>
          </a:xfrm>
        </p:spPr>
        <p:txBody>
          <a:bodyPr>
            <a:normAutofit fontScale="90000"/>
          </a:bodyPr>
          <a:lstStyle/>
          <a:p>
            <a:pPr eaLnBrk="1" hangingPunct="1"/>
            <a:r>
              <a:rPr lang="en-ZA" sz="4400" dirty="0">
                <a:ea typeface="ＭＳ Ｐゴシック" pitchFamily="27" charset="-128"/>
                <a:cs typeface="ＭＳ Ｐゴシック" pitchFamily="27" charset="-128"/>
              </a:rPr>
              <a:t>Three</a:t>
            </a:r>
            <a:r>
              <a:rPr lang="en-ZA" sz="4400" dirty="0" smtClean="0">
                <a:ea typeface="ＭＳ Ｐゴシック" pitchFamily="27" charset="-128"/>
                <a:cs typeface="ＭＳ Ｐゴシック" pitchFamily="27" charset="-128"/>
              </a:rPr>
              <a:t> Phase Purification Strategy</a:t>
            </a:r>
            <a:endParaRPr lang="en-US" sz="4400" dirty="0">
              <a:ea typeface="ＭＳ Ｐゴシック" pitchFamily="27" charset="-128"/>
              <a:cs typeface="ＭＳ Ｐゴシック" pitchFamily="27" charset="-128"/>
            </a:endParaRPr>
          </a:p>
        </p:txBody>
      </p:sp>
      <p:pic>
        <p:nvPicPr>
          <p:cNvPr id="29699" name="Picture 5" descr="3 phase"/>
          <p:cNvPicPr>
            <a:picLocks noChangeAspect="1" noChangeArrowheads="1"/>
          </p:cNvPicPr>
          <p:nvPr/>
        </p:nvPicPr>
        <p:blipFill>
          <a:blip r:embed="rId2"/>
          <a:srcRect/>
          <a:stretch>
            <a:fillRect/>
          </a:stretch>
        </p:blipFill>
        <p:spPr bwMode="auto">
          <a:xfrm>
            <a:off x="1490663" y="1143000"/>
            <a:ext cx="5976937" cy="3695700"/>
          </a:xfrm>
          <a:prstGeom prst="rect">
            <a:avLst/>
          </a:prstGeom>
          <a:noFill/>
          <a:ln w="9525">
            <a:noFill/>
            <a:miter lim="800000"/>
            <a:headEnd/>
            <a:tailEnd/>
          </a:ln>
        </p:spPr>
      </p:pic>
      <p:sp>
        <p:nvSpPr>
          <p:cNvPr id="29700" name="Text Box 6"/>
          <p:cNvSpPr txBox="1">
            <a:spLocks noChangeArrowheads="1"/>
          </p:cNvSpPr>
          <p:nvPr/>
        </p:nvSpPr>
        <p:spPr bwMode="auto">
          <a:xfrm>
            <a:off x="533400" y="4876800"/>
            <a:ext cx="8077200" cy="1631216"/>
          </a:xfrm>
          <a:prstGeom prst="rect">
            <a:avLst/>
          </a:prstGeom>
          <a:noFill/>
          <a:ln w="9525">
            <a:noFill/>
            <a:miter lim="800000"/>
            <a:headEnd/>
            <a:tailEnd/>
          </a:ln>
        </p:spPr>
        <p:txBody>
          <a:bodyPr wrap="square">
            <a:prstTxWarp prst="textNoShape">
              <a:avLst/>
            </a:prstTxWarp>
            <a:spAutoFit/>
          </a:bodyPr>
          <a:lstStyle/>
          <a:p>
            <a:pPr algn="just">
              <a:spcBef>
                <a:spcPct val="50000"/>
              </a:spcBef>
            </a:pPr>
            <a:r>
              <a:rPr lang="en-ZA" sz="2000" dirty="0">
                <a:latin typeface="Helvetica"/>
              </a:rPr>
              <a:t>The final purification process should ideally consist of sample preparation, including extraction and clarification when required, followed by 3 major purifications step. The number of steps will depend on the purification strategy, purity requirements and intended use of the protein</a:t>
            </a:r>
            <a:endParaRPr lang="en-US" sz="2000" dirty="0">
              <a:latin typeface="Helvetic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228600"/>
            <a:ext cx="8421688" cy="609600"/>
          </a:xfrm>
          <a:noFill/>
        </p:spPr>
        <p:txBody>
          <a:bodyPr anchor="ctr" anchorCtr="1">
            <a:normAutofit fontScale="90000"/>
          </a:bodyPr>
          <a:lstStyle/>
          <a:p>
            <a:r>
              <a:rPr lang="en-US" dirty="0">
                <a:ea typeface="ＭＳ Ｐゴシック" pitchFamily="27" charset="-128"/>
                <a:cs typeface="ＭＳ Ｐゴシック" pitchFamily="27" charset="-128"/>
              </a:rPr>
              <a:t>Overall Strategy</a:t>
            </a:r>
          </a:p>
        </p:txBody>
      </p:sp>
      <p:sp>
        <p:nvSpPr>
          <p:cNvPr id="30723" name="Rectangle 3"/>
          <p:cNvSpPr>
            <a:spLocks noGrp="1" noChangeArrowheads="1"/>
          </p:cNvSpPr>
          <p:nvPr>
            <p:ph type="body" idx="1"/>
          </p:nvPr>
        </p:nvSpPr>
        <p:spPr>
          <a:xfrm>
            <a:off x="304800" y="1069975"/>
            <a:ext cx="3962400" cy="5407025"/>
          </a:xfrm>
        </p:spPr>
        <p:txBody>
          <a:bodyPr/>
          <a:lstStyle/>
          <a:p>
            <a:pPr>
              <a:spcBef>
                <a:spcPts val="1776"/>
              </a:spcBef>
            </a:pPr>
            <a:r>
              <a:rPr lang="en-US" sz="2400" dirty="0">
                <a:ea typeface="ＭＳ Ｐゴシック" pitchFamily="27" charset="-128"/>
                <a:cs typeface="ＭＳ Ｐゴシック" pitchFamily="27" charset="-128"/>
              </a:rPr>
              <a:t>First select an appropriate method</a:t>
            </a:r>
          </a:p>
          <a:p>
            <a:pPr>
              <a:spcBef>
                <a:spcPts val="1776"/>
              </a:spcBef>
            </a:pPr>
            <a:r>
              <a:rPr lang="en-US" sz="2400" dirty="0">
                <a:ea typeface="ＭＳ Ｐゴシック" pitchFamily="27" charset="-128"/>
                <a:cs typeface="ＭＳ Ｐゴシック" pitchFamily="27" charset="-128"/>
              </a:rPr>
              <a:t>If LC is best, then determine nature of the sample</a:t>
            </a:r>
          </a:p>
          <a:p>
            <a:pPr>
              <a:spcBef>
                <a:spcPts val="1776"/>
              </a:spcBef>
            </a:pPr>
            <a:r>
              <a:rPr lang="en-US" sz="2400" dirty="0">
                <a:ea typeface="ＭＳ Ｐゴシック" pitchFamily="27" charset="-128"/>
                <a:cs typeface="ＭＳ Ｐゴシック" pitchFamily="27" charset="-128"/>
              </a:rPr>
              <a:t>“Exploratory” RP runs, i.e. fast simple gradients with C18 phases, are usually helpful in assessing retention and polarity</a:t>
            </a:r>
          </a:p>
          <a:p>
            <a:pPr lvl="1">
              <a:spcBef>
                <a:spcPts val="1776"/>
              </a:spcBef>
            </a:pPr>
            <a:endParaRPr lang="en-US" sz="2400" dirty="0"/>
          </a:p>
        </p:txBody>
      </p:sp>
      <p:pic>
        <p:nvPicPr>
          <p:cNvPr id="30724" name="Picture 4" descr="Overall-LC-Strategy"/>
          <p:cNvPicPr>
            <a:picLocks noChangeAspect="1" noChangeArrowheads="1"/>
          </p:cNvPicPr>
          <p:nvPr/>
        </p:nvPicPr>
        <p:blipFill>
          <a:blip r:embed="rId2"/>
          <a:srcRect/>
          <a:stretch>
            <a:fillRect/>
          </a:stretch>
        </p:blipFill>
        <p:spPr bwMode="auto">
          <a:xfrm>
            <a:off x="4191000" y="933450"/>
            <a:ext cx="4762500" cy="5695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381000"/>
            <a:ext cx="7793038" cy="1143000"/>
          </a:xfrm>
        </p:spPr>
        <p:txBody>
          <a:bodyPr/>
          <a:lstStyle/>
          <a:p>
            <a:pPr eaLnBrk="1" hangingPunct="1"/>
            <a:r>
              <a:rPr lang="en-US">
                <a:ea typeface="ＭＳ Ｐゴシック" pitchFamily="27" charset="-128"/>
                <a:cs typeface="ＭＳ Ｐゴシック" pitchFamily="27" charset="-128"/>
              </a:rPr>
              <a:t>Protein Solubility</a:t>
            </a:r>
          </a:p>
        </p:txBody>
      </p:sp>
      <p:sp>
        <p:nvSpPr>
          <p:cNvPr id="31747" name="Rectangle 4"/>
          <p:cNvSpPr>
            <a:spLocks noGrp="1" noChangeArrowheads="1"/>
          </p:cNvSpPr>
          <p:nvPr>
            <p:ph type="body" sz="half" idx="1"/>
          </p:nvPr>
        </p:nvSpPr>
        <p:spPr>
          <a:xfrm>
            <a:off x="533400" y="1981200"/>
            <a:ext cx="4267200" cy="4267200"/>
          </a:xfrm>
          <a:noFill/>
        </p:spPr>
        <p:txBody>
          <a:bodyPr>
            <a:normAutofit lnSpcReduction="10000"/>
          </a:bodyPr>
          <a:lstStyle/>
          <a:p>
            <a:pPr eaLnBrk="1" hangingPunct="1">
              <a:lnSpc>
                <a:spcPct val="90000"/>
              </a:lnSpc>
            </a:pPr>
            <a:r>
              <a:rPr lang="en-US" sz="2400">
                <a:ea typeface="ＭＳ Ｐゴシック" pitchFamily="27" charset="-128"/>
                <a:cs typeface="ＭＳ Ｐゴシック" pitchFamily="27" charset="-128"/>
              </a:rPr>
              <a:t>Salting in</a:t>
            </a:r>
          </a:p>
          <a:p>
            <a:pPr lvl="1" eaLnBrk="1" hangingPunct="1">
              <a:lnSpc>
                <a:spcPct val="90000"/>
              </a:lnSpc>
            </a:pPr>
            <a:r>
              <a:rPr lang="en-US" sz="2000"/>
              <a:t>Ions shield charges and allow proteins to fold.</a:t>
            </a:r>
          </a:p>
          <a:p>
            <a:pPr eaLnBrk="1" hangingPunct="1">
              <a:lnSpc>
                <a:spcPct val="90000"/>
              </a:lnSpc>
            </a:pPr>
            <a:endParaRPr lang="en-US" sz="2400">
              <a:ea typeface="ＭＳ Ｐゴシック" pitchFamily="27" charset="-128"/>
              <a:cs typeface="ＭＳ Ｐゴシック" pitchFamily="27" charset="-128"/>
            </a:endParaRPr>
          </a:p>
          <a:p>
            <a:pPr eaLnBrk="1" hangingPunct="1">
              <a:lnSpc>
                <a:spcPct val="90000"/>
              </a:lnSpc>
            </a:pPr>
            <a:r>
              <a:rPr lang="en-US" sz="2400">
                <a:ea typeface="ＭＳ Ｐゴシック" pitchFamily="27" charset="-128"/>
                <a:cs typeface="ＭＳ Ｐゴシック" pitchFamily="27" charset="-128"/>
              </a:rPr>
              <a:t>Salting out</a:t>
            </a:r>
          </a:p>
          <a:p>
            <a:pPr lvl="1" eaLnBrk="1" hangingPunct="1">
              <a:lnSpc>
                <a:spcPct val="90000"/>
              </a:lnSpc>
            </a:pPr>
            <a:r>
              <a:rPr lang="en-US" sz="2000"/>
              <a:t>Ions compete with water to interact with side groups.  When [salt] is high enough, salt wins causing protein to precipitate.  </a:t>
            </a:r>
          </a:p>
          <a:p>
            <a:pPr lvl="1" eaLnBrk="1" hangingPunct="1">
              <a:lnSpc>
                <a:spcPct val="90000"/>
              </a:lnSpc>
            </a:pPr>
            <a:endParaRPr lang="en-US" sz="800"/>
          </a:p>
          <a:p>
            <a:pPr lvl="1" eaLnBrk="1" hangingPunct="1">
              <a:lnSpc>
                <a:spcPct val="90000"/>
              </a:lnSpc>
            </a:pPr>
            <a:r>
              <a:rPr lang="en-US" sz="2000"/>
              <a:t>Generally use ammonium sulfate to precipitate proteins in the lab.</a:t>
            </a:r>
          </a:p>
        </p:txBody>
      </p:sp>
      <p:grpSp>
        <p:nvGrpSpPr>
          <p:cNvPr id="2" name="Group 5"/>
          <p:cNvGrpSpPr>
            <a:grpSpLocks/>
          </p:cNvGrpSpPr>
          <p:nvPr/>
        </p:nvGrpSpPr>
        <p:grpSpPr bwMode="auto">
          <a:xfrm>
            <a:off x="5334000" y="2133600"/>
            <a:ext cx="3200400" cy="3276600"/>
            <a:chOff x="3552" y="1728"/>
            <a:chExt cx="2016" cy="2064"/>
          </a:xfrm>
        </p:grpSpPr>
        <p:sp>
          <p:nvSpPr>
            <p:cNvPr id="31754" name="Line 6"/>
            <p:cNvSpPr>
              <a:spLocks noChangeShapeType="1"/>
            </p:cNvSpPr>
            <p:nvPr/>
          </p:nvSpPr>
          <p:spPr bwMode="auto">
            <a:xfrm>
              <a:off x="3552" y="1728"/>
              <a:ext cx="0" cy="2064"/>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1755" name="Line 7"/>
            <p:cNvSpPr>
              <a:spLocks noChangeShapeType="1"/>
            </p:cNvSpPr>
            <p:nvPr/>
          </p:nvSpPr>
          <p:spPr bwMode="auto">
            <a:xfrm>
              <a:off x="3552" y="3792"/>
              <a:ext cx="2016"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sp>
        <p:nvSpPr>
          <p:cNvPr id="31749" name="Freeform 8"/>
          <p:cNvSpPr>
            <a:spLocks/>
          </p:cNvSpPr>
          <p:nvPr/>
        </p:nvSpPr>
        <p:spPr bwMode="auto">
          <a:xfrm>
            <a:off x="5429250" y="2701925"/>
            <a:ext cx="2952750" cy="2692400"/>
          </a:xfrm>
          <a:custGeom>
            <a:avLst/>
            <a:gdLst>
              <a:gd name="T0" fmla="*/ 0 w 2077"/>
              <a:gd name="T1" fmla="*/ 2147483647 h 1696"/>
              <a:gd name="T2" fmla="*/ 2147483647 w 2077"/>
              <a:gd name="T3" fmla="*/ 2147483647 h 1696"/>
              <a:gd name="T4" fmla="*/ 2147483647 w 2077"/>
              <a:gd name="T5" fmla="*/ 2147483647 h 1696"/>
              <a:gd name="T6" fmla="*/ 2147483647 w 2077"/>
              <a:gd name="T7" fmla="*/ 2147483647 h 1696"/>
              <a:gd name="T8" fmla="*/ 2147483647 w 2077"/>
              <a:gd name="T9" fmla="*/ 2147483647 h 1696"/>
              <a:gd name="T10" fmla="*/ 2147483647 w 2077"/>
              <a:gd name="T11" fmla="*/ 2147483647 h 1696"/>
              <a:gd name="T12" fmla="*/ 2147483647 w 2077"/>
              <a:gd name="T13" fmla="*/ 2147483647 h 1696"/>
              <a:gd name="T14" fmla="*/ 2147483647 w 2077"/>
              <a:gd name="T15" fmla="*/ 2147483647 h 1696"/>
              <a:gd name="T16" fmla="*/ 2147483647 w 2077"/>
              <a:gd name="T17" fmla="*/ 2147483647 h 1696"/>
              <a:gd name="T18" fmla="*/ 2147483647 w 2077"/>
              <a:gd name="T19" fmla="*/ 2147483647 h 1696"/>
              <a:gd name="T20" fmla="*/ 2147483647 w 2077"/>
              <a:gd name="T21" fmla="*/ 2147483647 h 1696"/>
              <a:gd name="T22" fmla="*/ 2147483647 w 2077"/>
              <a:gd name="T23" fmla="*/ 2147483647 h 1696"/>
              <a:gd name="T24" fmla="*/ 2147483647 w 2077"/>
              <a:gd name="T25" fmla="*/ 2147483647 h 1696"/>
              <a:gd name="T26" fmla="*/ 2147483647 w 2077"/>
              <a:gd name="T27" fmla="*/ 2147483647 h 1696"/>
              <a:gd name="T28" fmla="*/ 2147483647 w 2077"/>
              <a:gd name="T29" fmla="*/ 2147483647 h 1696"/>
              <a:gd name="T30" fmla="*/ 2147483647 w 2077"/>
              <a:gd name="T31" fmla="*/ 2147483647 h 1696"/>
              <a:gd name="T32" fmla="*/ 2147483647 w 2077"/>
              <a:gd name="T33" fmla="*/ 2147483647 h 1696"/>
              <a:gd name="T34" fmla="*/ 2147483647 w 2077"/>
              <a:gd name="T35" fmla="*/ 2147483647 h 1696"/>
              <a:gd name="T36" fmla="*/ 2147483647 w 2077"/>
              <a:gd name="T37" fmla="*/ 2147483647 h 1696"/>
              <a:gd name="T38" fmla="*/ 2147483647 w 2077"/>
              <a:gd name="T39" fmla="*/ 2147483647 h 1696"/>
              <a:gd name="T40" fmla="*/ 2147483647 w 2077"/>
              <a:gd name="T41" fmla="*/ 2147483647 h 1696"/>
              <a:gd name="T42" fmla="*/ 2147483647 w 2077"/>
              <a:gd name="T43" fmla="*/ 2147483647 h 1696"/>
              <a:gd name="T44" fmla="*/ 2147483647 w 2077"/>
              <a:gd name="T45" fmla="*/ 2147483647 h 1696"/>
              <a:gd name="T46" fmla="*/ 2147483647 w 2077"/>
              <a:gd name="T47" fmla="*/ 2147483647 h 1696"/>
              <a:gd name="T48" fmla="*/ 2147483647 w 2077"/>
              <a:gd name="T49" fmla="*/ 2147483647 h 16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77"/>
              <a:gd name="T76" fmla="*/ 0 h 1696"/>
              <a:gd name="T77" fmla="*/ 2077 w 2077"/>
              <a:gd name="T78" fmla="*/ 1696 h 16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77" h="1696">
                <a:moveTo>
                  <a:pt x="0" y="1696"/>
                </a:moveTo>
                <a:cubicBezTo>
                  <a:pt x="26" y="1586"/>
                  <a:pt x="18" y="1459"/>
                  <a:pt x="25" y="1348"/>
                </a:cubicBezTo>
                <a:cubicBezTo>
                  <a:pt x="36" y="1157"/>
                  <a:pt x="62" y="962"/>
                  <a:pt x="89" y="774"/>
                </a:cubicBezTo>
                <a:cubicBezTo>
                  <a:pt x="101" y="684"/>
                  <a:pt x="101" y="586"/>
                  <a:pt x="130" y="500"/>
                </a:cubicBezTo>
                <a:cubicBezTo>
                  <a:pt x="132" y="483"/>
                  <a:pt x="135" y="467"/>
                  <a:pt x="138" y="451"/>
                </a:cubicBezTo>
                <a:cubicBezTo>
                  <a:pt x="140" y="437"/>
                  <a:pt x="143" y="424"/>
                  <a:pt x="146" y="411"/>
                </a:cubicBezTo>
                <a:cubicBezTo>
                  <a:pt x="162" y="313"/>
                  <a:pt x="166" y="126"/>
                  <a:pt x="283" y="88"/>
                </a:cubicBezTo>
                <a:cubicBezTo>
                  <a:pt x="307" y="50"/>
                  <a:pt x="328" y="33"/>
                  <a:pt x="372" y="23"/>
                </a:cubicBezTo>
                <a:cubicBezTo>
                  <a:pt x="624" y="25"/>
                  <a:pt x="969" y="0"/>
                  <a:pt x="1253" y="47"/>
                </a:cubicBezTo>
                <a:cubicBezTo>
                  <a:pt x="1291" y="59"/>
                  <a:pt x="1329" y="69"/>
                  <a:pt x="1366" y="88"/>
                </a:cubicBezTo>
                <a:cubicBezTo>
                  <a:pt x="1397" y="103"/>
                  <a:pt x="1420" y="119"/>
                  <a:pt x="1455" y="128"/>
                </a:cubicBezTo>
                <a:cubicBezTo>
                  <a:pt x="1490" y="149"/>
                  <a:pt x="1512" y="158"/>
                  <a:pt x="1552" y="168"/>
                </a:cubicBezTo>
                <a:cubicBezTo>
                  <a:pt x="1605" y="205"/>
                  <a:pt x="1549" y="161"/>
                  <a:pt x="1592" y="209"/>
                </a:cubicBezTo>
                <a:cubicBezTo>
                  <a:pt x="1607" y="225"/>
                  <a:pt x="1641" y="257"/>
                  <a:pt x="1641" y="257"/>
                </a:cubicBezTo>
                <a:cubicBezTo>
                  <a:pt x="1656" y="306"/>
                  <a:pt x="1690" y="348"/>
                  <a:pt x="1714" y="395"/>
                </a:cubicBezTo>
                <a:cubicBezTo>
                  <a:pt x="1745" y="457"/>
                  <a:pt x="1760" y="525"/>
                  <a:pt x="1803" y="581"/>
                </a:cubicBezTo>
                <a:cubicBezTo>
                  <a:pt x="1813" y="613"/>
                  <a:pt x="1819" y="653"/>
                  <a:pt x="1843" y="678"/>
                </a:cubicBezTo>
                <a:cubicBezTo>
                  <a:pt x="1852" y="715"/>
                  <a:pt x="1866" y="748"/>
                  <a:pt x="1883" y="783"/>
                </a:cubicBezTo>
                <a:cubicBezTo>
                  <a:pt x="1885" y="796"/>
                  <a:pt x="1886" y="810"/>
                  <a:pt x="1891" y="823"/>
                </a:cubicBezTo>
                <a:cubicBezTo>
                  <a:pt x="1894" y="832"/>
                  <a:pt x="1904" y="837"/>
                  <a:pt x="1908" y="847"/>
                </a:cubicBezTo>
                <a:cubicBezTo>
                  <a:pt x="1912" y="859"/>
                  <a:pt x="1912" y="874"/>
                  <a:pt x="1916" y="888"/>
                </a:cubicBezTo>
                <a:cubicBezTo>
                  <a:pt x="1926" y="925"/>
                  <a:pt x="1944" y="956"/>
                  <a:pt x="1956" y="993"/>
                </a:cubicBezTo>
                <a:cubicBezTo>
                  <a:pt x="1960" y="1070"/>
                  <a:pt x="1966" y="1165"/>
                  <a:pt x="1988" y="1243"/>
                </a:cubicBezTo>
                <a:cubicBezTo>
                  <a:pt x="2002" y="1294"/>
                  <a:pt x="2032" y="1343"/>
                  <a:pt x="2045" y="1397"/>
                </a:cubicBezTo>
                <a:cubicBezTo>
                  <a:pt x="2053" y="1477"/>
                  <a:pt x="2077" y="1588"/>
                  <a:pt x="2077" y="1671"/>
                </a:cubicBezTo>
              </a:path>
            </a:pathLst>
          </a:custGeom>
          <a:noFill/>
          <a:ln w="28575">
            <a:solidFill>
              <a:schemeClr val="folHlink"/>
            </a:solidFill>
            <a:round/>
            <a:headEnd/>
            <a:tailEnd/>
          </a:ln>
        </p:spPr>
        <p:txBody>
          <a:bodyPr wrap="none" anchor="ctr">
            <a:prstTxWarp prst="textNoShape">
              <a:avLst/>
            </a:prstTxWarp>
          </a:bodyPr>
          <a:lstStyle/>
          <a:p>
            <a:endParaRPr lang="en-US"/>
          </a:p>
        </p:txBody>
      </p:sp>
      <p:sp>
        <p:nvSpPr>
          <p:cNvPr id="31750" name="Text Box 9"/>
          <p:cNvSpPr txBox="1">
            <a:spLocks noChangeArrowheads="1"/>
          </p:cNvSpPr>
          <p:nvPr/>
        </p:nvSpPr>
        <p:spPr bwMode="auto">
          <a:xfrm>
            <a:off x="6477000" y="5410200"/>
            <a:ext cx="9144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t>[salt]</a:t>
            </a:r>
          </a:p>
        </p:txBody>
      </p:sp>
      <p:sp>
        <p:nvSpPr>
          <p:cNvPr id="31751" name="Text Box 10"/>
          <p:cNvSpPr txBox="1">
            <a:spLocks noChangeArrowheads="1"/>
          </p:cNvSpPr>
          <p:nvPr/>
        </p:nvSpPr>
        <p:spPr bwMode="auto">
          <a:xfrm rot="-5400000">
            <a:off x="4343400" y="3543300"/>
            <a:ext cx="1524000" cy="457200"/>
          </a:xfrm>
          <a:prstGeom prst="rect">
            <a:avLst/>
          </a:prstGeom>
          <a:noFill/>
          <a:ln w="9525">
            <a:noFill/>
            <a:miter lim="800000"/>
            <a:headEnd/>
            <a:tailEnd/>
          </a:ln>
        </p:spPr>
        <p:txBody>
          <a:bodyPr>
            <a:prstTxWarp prst="textNoShape">
              <a:avLst/>
            </a:prstTxWarp>
            <a:spAutoFit/>
          </a:bodyPr>
          <a:lstStyle/>
          <a:p>
            <a:pPr algn="ctr">
              <a:spcBef>
                <a:spcPct val="50000"/>
              </a:spcBef>
            </a:pPr>
            <a:r>
              <a:rPr lang="en-US"/>
              <a:t>solubility</a:t>
            </a:r>
          </a:p>
        </p:txBody>
      </p:sp>
      <p:sp>
        <p:nvSpPr>
          <p:cNvPr id="31752" name="Text Box 11"/>
          <p:cNvSpPr txBox="1">
            <a:spLocks noChangeArrowheads="1"/>
          </p:cNvSpPr>
          <p:nvPr/>
        </p:nvSpPr>
        <p:spPr bwMode="auto">
          <a:xfrm>
            <a:off x="5410200" y="3810000"/>
            <a:ext cx="1752600" cy="366713"/>
          </a:xfrm>
          <a:prstGeom prst="rect">
            <a:avLst/>
          </a:prstGeom>
          <a:solidFill>
            <a:schemeClr val="bg1"/>
          </a:solidFill>
          <a:ln w="9525">
            <a:noFill/>
            <a:miter lim="800000"/>
            <a:headEnd/>
            <a:tailEnd/>
          </a:ln>
        </p:spPr>
        <p:txBody>
          <a:bodyPr>
            <a:prstTxWarp prst="textNoShape">
              <a:avLst/>
            </a:prstTxWarp>
            <a:spAutoFit/>
          </a:bodyPr>
          <a:lstStyle/>
          <a:p>
            <a:pPr>
              <a:spcBef>
                <a:spcPct val="50000"/>
              </a:spcBef>
            </a:pPr>
            <a:r>
              <a:rPr lang="en-US" sz="1800"/>
              <a:t>“salting in”</a:t>
            </a:r>
          </a:p>
        </p:txBody>
      </p:sp>
      <p:sp>
        <p:nvSpPr>
          <p:cNvPr id="31753" name="Text Box 12"/>
          <p:cNvSpPr txBox="1">
            <a:spLocks noChangeArrowheads="1"/>
          </p:cNvSpPr>
          <p:nvPr/>
        </p:nvSpPr>
        <p:spPr bwMode="auto">
          <a:xfrm>
            <a:off x="7162800" y="4038600"/>
            <a:ext cx="1447800" cy="366713"/>
          </a:xfrm>
          <a:prstGeom prst="rect">
            <a:avLst/>
          </a:prstGeom>
          <a:solidFill>
            <a:schemeClr val="bg1"/>
          </a:solidFill>
          <a:ln w="9525">
            <a:noFill/>
            <a:miter lim="800000"/>
            <a:headEnd/>
            <a:tailEnd/>
          </a:ln>
        </p:spPr>
        <p:txBody>
          <a:bodyPr>
            <a:prstTxWarp prst="textNoShape">
              <a:avLst/>
            </a:prstTxWarp>
            <a:spAutoFit/>
          </a:bodyPr>
          <a:lstStyle/>
          <a:p>
            <a:pPr>
              <a:spcBef>
                <a:spcPct val="50000"/>
              </a:spcBef>
            </a:pPr>
            <a:r>
              <a:rPr lang="en-US" sz="1800"/>
              <a:t>“salting out”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457200"/>
            <a:ext cx="7793038" cy="1143000"/>
          </a:xfrm>
        </p:spPr>
        <p:txBody>
          <a:bodyPr>
            <a:normAutofit fontScale="90000"/>
          </a:bodyPr>
          <a:lstStyle/>
          <a:p>
            <a:pPr eaLnBrk="1" hangingPunct="1"/>
            <a:r>
              <a:rPr lang="en-US">
                <a:ea typeface="ＭＳ Ｐゴシック" pitchFamily="27" charset="-128"/>
                <a:cs typeface="ＭＳ Ｐゴシック" pitchFamily="27" charset="-128"/>
              </a:rPr>
              <a:t>Ammonium Sulfate Precipitation</a:t>
            </a:r>
          </a:p>
        </p:txBody>
      </p:sp>
      <p:sp>
        <p:nvSpPr>
          <p:cNvPr id="33795" name="Rectangle 3"/>
          <p:cNvSpPr>
            <a:spLocks noGrp="1" noChangeArrowheads="1"/>
          </p:cNvSpPr>
          <p:nvPr>
            <p:ph type="body" idx="1"/>
          </p:nvPr>
        </p:nvSpPr>
        <p:spPr/>
        <p:txBody>
          <a:bodyPr/>
          <a:lstStyle/>
          <a:p>
            <a:pPr eaLnBrk="1" hangingPunct="1"/>
            <a:r>
              <a:rPr lang="en-US" sz="2800">
                <a:ea typeface="ＭＳ Ｐゴシック" pitchFamily="27" charset="-128"/>
                <a:cs typeface="ＭＳ Ｐゴシック" pitchFamily="27" charset="-128"/>
              </a:rPr>
              <a:t>Has a wide range of application</a:t>
            </a:r>
          </a:p>
          <a:p>
            <a:pPr eaLnBrk="1" hangingPunct="1"/>
            <a:r>
              <a:rPr lang="en-US" sz="2800">
                <a:ea typeface="ＭＳ Ｐゴシック" pitchFamily="27" charset="-128"/>
                <a:cs typeface="ＭＳ Ｐゴシック" pitchFamily="27" charset="-128"/>
              </a:rPr>
              <a:t>Relies on fact that proteins loose solubility as concentration of salt is increased</a:t>
            </a:r>
          </a:p>
          <a:p>
            <a:pPr lvl="1" eaLnBrk="1" hangingPunct="1"/>
            <a:r>
              <a:rPr lang="en-US" sz="2400"/>
              <a:t>Is characteristic of particular protein</a:t>
            </a:r>
          </a:p>
          <a:p>
            <a:pPr lvl="1" eaLnBrk="1" hangingPunct="1"/>
            <a:r>
              <a:rPr lang="en-US" sz="2400"/>
              <a:t>Results in a partial purification of all proteins with similar solubility characteristics</a:t>
            </a:r>
          </a:p>
          <a:p>
            <a:pPr lvl="1" eaLnBrk="1" hangingPunct="1"/>
            <a:r>
              <a:rPr lang="en-US" sz="2400"/>
              <a:t>Must determine [(NH</a:t>
            </a:r>
            <a:r>
              <a:rPr lang="en-US" sz="2400" baseline="-25000"/>
              <a:t>4</a:t>
            </a:r>
            <a:r>
              <a:rPr lang="en-US" sz="2400"/>
              <a:t>)</a:t>
            </a:r>
            <a:r>
              <a:rPr lang="en-US" sz="2400" baseline="-25000"/>
              <a:t>2</a:t>
            </a:r>
            <a:r>
              <a:rPr lang="en-US" sz="2400"/>
              <a:t>SO</a:t>
            </a:r>
            <a:r>
              <a:rPr lang="en-US" sz="2400" baseline="-25000"/>
              <a:t>4</a:t>
            </a:r>
            <a:r>
              <a:rPr lang="en-US" sz="2400"/>
              <a:t>] to precipitate your protein empirically.</a:t>
            </a:r>
          </a:p>
          <a:p>
            <a:pPr eaLnBrk="1" hangingPunct="1"/>
            <a:r>
              <a:rPr lang="en-US" sz="2800">
                <a:ea typeface="ＭＳ Ｐゴシック" pitchFamily="27" charset="-128"/>
                <a:cs typeface="ＭＳ Ｐゴシック" pitchFamily="27" charset="-128"/>
              </a:rPr>
              <a:t>Produces “salt cuts”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solidFill>
                  <a:srgbClr val="FF0000"/>
                </a:solidFill>
                <a:ea typeface="ＭＳ Ｐゴシック" pitchFamily="27" charset="-128"/>
                <a:cs typeface="ＭＳ Ｐゴシック" pitchFamily="27" charset="-128"/>
              </a:rPr>
              <a:t>Salting in / Salting out</a:t>
            </a:r>
          </a:p>
        </p:txBody>
      </p:sp>
      <p:sp>
        <p:nvSpPr>
          <p:cNvPr id="34819" name="Rectangle 3"/>
          <p:cNvSpPr>
            <a:spLocks noGrp="1" noChangeArrowheads="1"/>
          </p:cNvSpPr>
          <p:nvPr>
            <p:ph type="body" sz="half" idx="1"/>
          </p:nvPr>
        </p:nvSpPr>
        <p:spPr>
          <a:xfrm>
            <a:off x="457200" y="1600200"/>
            <a:ext cx="4035425" cy="4525963"/>
          </a:xfrm>
        </p:spPr>
        <p:txBody>
          <a:bodyPr/>
          <a:lstStyle/>
          <a:p>
            <a:pPr eaLnBrk="1" hangingPunct="1">
              <a:lnSpc>
                <a:spcPct val="90000"/>
              </a:lnSpc>
            </a:pPr>
            <a:r>
              <a:rPr lang="en-US" sz="2400">
                <a:ea typeface="ＭＳ Ｐゴシック" pitchFamily="27" charset="-128"/>
                <a:cs typeface="ＭＳ Ｐゴシック" pitchFamily="27" charset="-128"/>
              </a:rPr>
              <a:t>Salting IN</a:t>
            </a:r>
          </a:p>
          <a:p>
            <a:pPr eaLnBrk="1" hangingPunct="1">
              <a:lnSpc>
                <a:spcPct val="90000"/>
              </a:lnSpc>
            </a:pPr>
            <a:r>
              <a:rPr lang="en-US" sz="2400">
                <a:ea typeface="ＭＳ Ｐゴシック" pitchFamily="27" charset="-128"/>
                <a:cs typeface="ＭＳ Ｐゴシック" pitchFamily="27" charset="-128"/>
              </a:rPr>
              <a:t>At low concentrations, added salt usually increases the solubility of charged macromolecules because the salt screens out charge-charge interactions.</a:t>
            </a:r>
          </a:p>
          <a:p>
            <a:pPr eaLnBrk="1" hangingPunct="1">
              <a:lnSpc>
                <a:spcPct val="90000"/>
              </a:lnSpc>
            </a:pPr>
            <a:r>
              <a:rPr lang="en-US" sz="2400">
                <a:ea typeface="ＭＳ Ｐゴシック" pitchFamily="27" charset="-128"/>
                <a:cs typeface="ＭＳ Ｐゴシック" pitchFamily="27" charset="-128"/>
              </a:rPr>
              <a:t>So low [salt] prevents aggregation and therefore precipitation or “crashing.”</a:t>
            </a:r>
          </a:p>
        </p:txBody>
      </p:sp>
      <p:sp>
        <p:nvSpPr>
          <p:cNvPr id="34820" name="Rectangle 4"/>
          <p:cNvSpPr>
            <a:spLocks noGrp="1" noChangeArrowheads="1"/>
          </p:cNvSpPr>
          <p:nvPr>
            <p:ph type="body" sz="half" idx="2"/>
          </p:nvPr>
        </p:nvSpPr>
        <p:spPr>
          <a:xfrm>
            <a:off x="4651375" y="1600200"/>
            <a:ext cx="4035425" cy="4525963"/>
          </a:xfrm>
        </p:spPr>
        <p:txBody>
          <a:bodyPr/>
          <a:lstStyle/>
          <a:p>
            <a:pPr eaLnBrk="1" hangingPunct="1">
              <a:lnSpc>
                <a:spcPct val="90000"/>
              </a:lnSpc>
            </a:pPr>
            <a:r>
              <a:rPr lang="en-US" sz="2400">
                <a:ea typeface="ＭＳ Ｐゴシック" pitchFamily="27" charset="-128"/>
                <a:cs typeface="ＭＳ Ｐゴシック" pitchFamily="27" charset="-128"/>
              </a:rPr>
              <a:t>Salting OUT</a:t>
            </a:r>
          </a:p>
          <a:p>
            <a:pPr eaLnBrk="1" hangingPunct="1">
              <a:lnSpc>
                <a:spcPct val="90000"/>
              </a:lnSpc>
            </a:pPr>
            <a:r>
              <a:rPr lang="en-US" sz="2400">
                <a:ea typeface="ＭＳ Ｐゴシック" pitchFamily="27" charset="-128"/>
                <a:cs typeface="ＭＳ Ｐゴシック" pitchFamily="27" charset="-128"/>
              </a:rPr>
              <a:t>At high concentrations added salt lowers the solubility of macromolecules because it competes for the solvent (H</a:t>
            </a:r>
            <a:r>
              <a:rPr lang="en-US" sz="2400" baseline="-25000">
                <a:ea typeface="ＭＳ Ｐゴシック" pitchFamily="27" charset="-128"/>
                <a:cs typeface="ＭＳ Ｐゴシック" pitchFamily="27" charset="-128"/>
              </a:rPr>
              <a:t>2</a:t>
            </a:r>
            <a:r>
              <a:rPr lang="en-US" sz="2400">
                <a:ea typeface="ＭＳ Ｐゴシック" pitchFamily="27" charset="-128"/>
                <a:cs typeface="ＭＳ Ｐゴシック" pitchFamily="27" charset="-128"/>
              </a:rPr>
              <a:t>O) needed to solvate the macromolecules.</a:t>
            </a:r>
          </a:p>
          <a:p>
            <a:pPr eaLnBrk="1" hangingPunct="1">
              <a:lnSpc>
                <a:spcPct val="90000"/>
              </a:lnSpc>
            </a:pPr>
            <a:r>
              <a:rPr lang="en-US" sz="2400">
                <a:ea typeface="ＭＳ Ｐゴシック" pitchFamily="27" charset="-128"/>
                <a:cs typeface="ＭＳ Ｐゴシック" pitchFamily="27" charset="-128"/>
              </a:rPr>
              <a:t>So high [salt] removes the solvation sphere from the protein molecules and they come out of solution.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762000" y="457200"/>
            <a:ext cx="7772400" cy="457200"/>
          </a:xfrm>
        </p:spPr>
        <p:txBody>
          <a:bodyPr>
            <a:normAutofit fontScale="90000"/>
          </a:bodyPr>
          <a:lstStyle/>
          <a:p>
            <a:pPr eaLnBrk="1" hangingPunct="1"/>
            <a:r>
              <a:rPr lang="en-US">
                <a:ea typeface="ＭＳ Ｐゴシック" pitchFamily="27" charset="-128"/>
                <a:cs typeface="ＭＳ Ｐゴシック" pitchFamily="27" charset="-128"/>
              </a:rPr>
              <a:t>Salting Out</a:t>
            </a:r>
          </a:p>
        </p:txBody>
      </p:sp>
      <p:sp>
        <p:nvSpPr>
          <p:cNvPr id="32771" name="Rectangle 3"/>
          <p:cNvSpPr>
            <a:spLocks noGrp="1" noChangeArrowheads="1"/>
          </p:cNvSpPr>
          <p:nvPr>
            <p:ph type="body" idx="1"/>
          </p:nvPr>
        </p:nvSpPr>
        <p:spPr>
          <a:xfrm>
            <a:off x="304800" y="1066800"/>
            <a:ext cx="8458200" cy="4800600"/>
          </a:xfrm>
        </p:spPr>
        <p:txBody>
          <a:bodyPr/>
          <a:lstStyle/>
          <a:p>
            <a:pPr eaLnBrk="1" hangingPunct="1">
              <a:lnSpc>
                <a:spcPct val="90000"/>
              </a:lnSpc>
              <a:spcBef>
                <a:spcPts val="1038"/>
              </a:spcBef>
            </a:pPr>
            <a:r>
              <a:rPr lang="en-US" sz="1800">
                <a:ea typeface="ＭＳ Ｐゴシック" pitchFamily="27" charset="-128"/>
                <a:cs typeface="ＭＳ Ｐゴシック" pitchFamily="27" charset="-128"/>
              </a:rPr>
              <a:t>The first step in purifying a protein is establishing a “</a:t>
            </a:r>
            <a:r>
              <a:rPr lang="en-US" sz="1800">
                <a:solidFill>
                  <a:srgbClr val="1413FF"/>
                </a:solidFill>
                <a:ea typeface="ＭＳ Ｐゴシック" pitchFamily="27" charset="-128"/>
                <a:cs typeface="ＭＳ Ｐゴシック" pitchFamily="27" charset="-128"/>
              </a:rPr>
              <a:t>crude extract</a:t>
            </a:r>
            <a:r>
              <a:rPr lang="en-US" sz="1800">
                <a:ea typeface="ＭＳ Ｐゴシック" pitchFamily="27" charset="-128"/>
                <a:cs typeface="ＭＳ Ｐゴシック" pitchFamily="27" charset="-128"/>
              </a:rPr>
              <a:t>.”  This requires that the membrane of the cell be ruptured by some technique.</a:t>
            </a:r>
          </a:p>
          <a:p>
            <a:pPr eaLnBrk="1" hangingPunct="1">
              <a:lnSpc>
                <a:spcPct val="90000"/>
              </a:lnSpc>
              <a:spcBef>
                <a:spcPts val="1038"/>
              </a:spcBef>
            </a:pPr>
            <a:r>
              <a:rPr lang="en-US" sz="1800">
                <a:ea typeface="ＭＳ Ｐゴシック" pitchFamily="27" charset="-128"/>
                <a:cs typeface="ＭＳ Ｐゴシック" pitchFamily="27" charset="-128"/>
              </a:rPr>
              <a:t>Upon rupturing the membrane and releasing the contents of the cell, the insoluble debris is removed by centrifugation.</a:t>
            </a:r>
          </a:p>
          <a:p>
            <a:pPr eaLnBrk="1" hangingPunct="1">
              <a:lnSpc>
                <a:spcPct val="90000"/>
              </a:lnSpc>
              <a:spcBef>
                <a:spcPts val="1038"/>
              </a:spcBef>
            </a:pPr>
            <a:r>
              <a:rPr lang="en-US" sz="1800">
                <a:ea typeface="ＭＳ Ｐゴシック" pitchFamily="27" charset="-128"/>
                <a:cs typeface="ＭＳ Ｐゴシック" pitchFamily="27" charset="-128"/>
              </a:rPr>
              <a:t>Typically, one of the initial steps involves purifying proteins based on their solubilties in varying concentrations of </a:t>
            </a:r>
            <a:r>
              <a:rPr lang="en-US" sz="1800">
                <a:solidFill>
                  <a:srgbClr val="1413FF"/>
                </a:solidFill>
                <a:ea typeface="ＭＳ Ｐゴシック" pitchFamily="27" charset="-128"/>
                <a:cs typeface="ＭＳ Ｐゴシック" pitchFamily="27" charset="-128"/>
              </a:rPr>
              <a:t>ammonium</a:t>
            </a:r>
            <a:r>
              <a:rPr lang="en-US" sz="1800">
                <a:ea typeface="ＭＳ Ｐゴシック" pitchFamily="27" charset="-128"/>
                <a:cs typeface="ＭＳ Ｐゴシック" pitchFamily="27" charset="-128"/>
              </a:rPr>
              <a:t> </a:t>
            </a:r>
            <a:r>
              <a:rPr lang="en-US" sz="1800">
                <a:solidFill>
                  <a:srgbClr val="1413FF"/>
                </a:solidFill>
                <a:ea typeface="ＭＳ Ｐゴシック" pitchFamily="27" charset="-128"/>
                <a:cs typeface="ＭＳ Ｐゴシック" pitchFamily="27" charset="-128"/>
              </a:rPr>
              <a:t>sulfate</a:t>
            </a:r>
            <a:r>
              <a:rPr lang="en-US" sz="1800">
                <a:ea typeface="ＭＳ Ｐゴシック" pitchFamily="27" charset="-128"/>
                <a:cs typeface="ＭＳ Ｐゴシック" pitchFamily="27" charset="-128"/>
              </a:rPr>
              <a:t>.  The solubility of a protein is sensitive to the concentrations of dissolved salts.  The solubility of a protein at low ionic strength generally increases with the salt concentration (</a:t>
            </a:r>
            <a:r>
              <a:rPr lang="en-US" sz="1800">
                <a:solidFill>
                  <a:srgbClr val="1413FF"/>
                </a:solidFill>
                <a:ea typeface="ＭＳ Ｐゴシック" pitchFamily="27" charset="-128"/>
                <a:cs typeface="ＭＳ Ｐゴシック" pitchFamily="27" charset="-128"/>
              </a:rPr>
              <a:t>salting in</a:t>
            </a:r>
            <a:r>
              <a:rPr lang="en-US" sz="1800">
                <a:ea typeface="ＭＳ Ｐゴシック" pitchFamily="27" charset="-128"/>
                <a:cs typeface="ＭＳ Ｐゴシック" pitchFamily="27" charset="-128"/>
              </a:rPr>
              <a:t>).  At high ionic strength, the solubilities of proteins decreases (</a:t>
            </a:r>
            <a:r>
              <a:rPr lang="en-US" sz="1800">
                <a:solidFill>
                  <a:srgbClr val="1413FF"/>
                </a:solidFill>
                <a:ea typeface="ＭＳ Ｐゴシック" pitchFamily="27" charset="-128"/>
                <a:cs typeface="ＭＳ Ｐゴシック" pitchFamily="27" charset="-128"/>
              </a:rPr>
              <a:t>salting out</a:t>
            </a:r>
            <a:r>
              <a:rPr lang="en-US" sz="1800">
                <a:ea typeface="ＭＳ Ｐゴシック" pitchFamily="27" charset="-128"/>
                <a:cs typeface="ＭＳ Ｐゴシック" pitchFamily="27" charset="-128"/>
              </a:rPr>
              <a:t>).</a:t>
            </a:r>
          </a:p>
          <a:p>
            <a:pPr eaLnBrk="1" hangingPunct="1">
              <a:lnSpc>
                <a:spcPct val="90000"/>
              </a:lnSpc>
              <a:spcBef>
                <a:spcPts val="1038"/>
              </a:spcBef>
            </a:pPr>
            <a:r>
              <a:rPr lang="en-US" sz="1800">
                <a:ea typeface="ＭＳ Ｐゴシック" pitchFamily="27" charset="-128"/>
                <a:cs typeface="ＭＳ Ｐゴシック" pitchFamily="27" charset="-128"/>
              </a:rPr>
              <a:t>Many unwanted proteins can be eliminated by adjusting the salt concentration in a solution containing the crude extract to just below the precipitation point of the protein to be purified.    In this case the protein to be purified remains in solution, while many others are precipitated.  Likewise, unwanted proteins can be eliminated by adjusting the salt concentration to just over the precipitation point of the protein of interest.  In this case, the protein of interest will be precipitated while many others will remain in solution.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381000"/>
            <a:ext cx="7793038" cy="1143000"/>
          </a:xfrm>
        </p:spPr>
        <p:txBody>
          <a:bodyPr/>
          <a:lstStyle/>
          <a:p>
            <a:pPr eaLnBrk="1" hangingPunct="1"/>
            <a:r>
              <a:rPr lang="en-US">
                <a:ea typeface="ＭＳ Ｐゴシック" pitchFamily="27" charset="-128"/>
                <a:cs typeface="ＭＳ Ｐゴシック" pitchFamily="27" charset="-128"/>
              </a:rPr>
              <a:t>Dialysis</a:t>
            </a:r>
          </a:p>
        </p:txBody>
      </p:sp>
      <p:sp>
        <p:nvSpPr>
          <p:cNvPr id="47107" name="Rectangle 19"/>
          <p:cNvSpPr>
            <a:spLocks noGrp="1" noChangeArrowheads="1"/>
          </p:cNvSpPr>
          <p:nvPr>
            <p:ph type="body" sz="half" idx="1"/>
          </p:nvPr>
        </p:nvSpPr>
        <p:spPr>
          <a:xfrm>
            <a:off x="609600" y="1752600"/>
            <a:ext cx="4495800" cy="4114800"/>
          </a:xfrm>
        </p:spPr>
        <p:txBody>
          <a:bodyPr/>
          <a:lstStyle/>
          <a:p>
            <a:pPr eaLnBrk="1" hangingPunct="1"/>
            <a:r>
              <a:rPr lang="en-US" sz="2400">
                <a:ea typeface="ＭＳ Ｐゴシック" pitchFamily="27" charset="-128"/>
                <a:cs typeface="ＭＳ Ｐゴシック" pitchFamily="27" charset="-128"/>
              </a:rPr>
              <a:t>A form of size exclusion chromatography.</a:t>
            </a:r>
          </a:p>
          <a:p>
            <a:pPr eaLnBrk="1" hangingPunct="1"/>
            <a:endParaRPr lang="en-US" sz="1200">
              <a:ea typeface="ＭＳ Ｐゴシック" pitchFamily="27" charset="-128"/>
              <a:cs typeface="ＭＳ Ｐゴシック" pitchFamily="27" charset="-128"/>
            </a:endParaRPr>
          </a:p>
          <a:p>
            <a:pPr eaLnBrk="1" hangingPunct="1"/>
            <a:r>
              <a:rPr lang="en-US" sz="2400">
                <a:ea typeface="ＭＳ Ｐゴシック" pitchFamily="27" charset="-128"/>
                <a:cs typeface="ＭＳ Ｐゴシック" pitchFamily="27" charset="-128"/>
              </a:rPr>
              <a:t>Used to desalt and concentrate protein samples.</a:t>
            </a:r>
          </a:p>
          <a:p>
            <a:pPr eaLnBrk="1" hangingPunct="1"/>
            <a:endParaRPr lang="en-US" sz="1200">
              <a:ea typeface="ＭＳ Ｐゴシック" pitchFamily="27" charset="-128"/>
              <a:cs typeface="ＭＳ Ｐゴシック" pitchFamily="27" charset="-128"/>
            </a:endParaRPr>
          </a:p>
          <a:p>
            <a:pPr eaLnBrk="1" hangingPunct="1"/>
            <a:r>
              <a:rPr lang="en-US" sz="2400">
                <a:ea typeface="ＭＳ Ｐゴシック" pitchFamily="27" charset="-128"/>
                <a:cs typeface="ＭＳ Ｐゴシック" pitchFamily="27" charset="-128"/>
              </a:rPr>
              <a:t>Dialysis tubing has set molecular weight cut off.  Only molecules or ions smaller than MWCO will move out of the dialysis bag.</a:t>
            </a:r>
          </a:p>
        </p:txBody>
      </p:sp>
      <p:pic>
        <p:nvPicPr>
          <p:cNvPr id="47108" name="Picture 20" descr="c:\WINDOWS\Desktop\mckee\chapt03\art_library\color_art_library\03_3b.jpg"/>
          <p:cNvPicPr>
            <a:picLocks noGrp="1" noChangeAspect="1" noChangeArrowheads="1"/>
          </p:cNvPicPr>
          <p:nvPr>
            <p:ph sz="half" idx="2"/>
          </p:nvPr>
        </p:nvPicPr>
        <p:blipFill>
          <a:blip r:embed="rId2"/>
          <a:srcRect/>
          <a:stretch>
            <a:fillRect/>
          </a:stretch>
        </p:blipFill>
        <p:spPr>
          <a:xfrm>
            <a:off x="4989513" y="2838450"/>
            <a:ext cx="4078287" cy="2646363"/>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solidFill>
                  <a:srgbClr val="FF0000"/>
                </a:solidFill>
                <a:ea typeface="ＭＳ Ｐゴシック" pitchFamily="27" charset="-128"/>
                <a:cs typeface="ＭＳ Ｐゴシック" pitchFamily="27" charset="-128"/>
              </a:rPr>
              <a:t>Dialysis</a:t>
            </a:r>
          </a:p>
        </p:txBody>
      </p:sp>
      <p:sp>
        <p:nvSpPr>
          <p:cNvPr id="48131" name="Rectangle 3"/>
          <p:cNvSpPr>
            <a:spLocks noGrp="1" noChangeArrowheads="1"/>
          </p:cNvSpPr>
          <p:nvPr>
            <p:ph type="body" idx="1"/>
          </p:nvPr>
        </p:nvSpPr>
        <p:spPr/>
        <p:txBody>
          <a:bodyPr/>
          <a:lstStyle/>
          <a:p>
            <a:pPr eaLnBrk="1" hangingPunct="1">
              <a:lnSpc>
                <a:spcPct val="90000"/>
              </a:lnSpc>
            </a:pPr>
            <a:r>
              <a:rPr lang="en-US" sz="2800">
                <a:ea typeface="ＭＳ Ｐゴシック" pitchFamily="27" charset="-128"/>
                <a:cs typeface="ＭＳ Ｐゴシック" pitchFamily="27" charset="-128"/>
              </a:rPr>
              <a:t>Passage of solutes through a semi-permeable membrane.</a:t>
            </a:r>
          </a:p>
          <a:p>
            <a:pPr eaLnBrk="1" hangingPunct="1">
              <a:lnSpc>
                <a:spcPct val="90000"/>
              </a:lnSpc>
            </a:pPr>
            <a:r>
              <a:rPr lang="en-US" sz="2800">
                <a:ea typeface="ＭＳ Ｐゴシック" pitchFamily="27" charset="-128"/>
                <a:cs typeface="ＭＳ Ｐゴシック" pitchFamily="27" charset="-128"/>
              </a:rPr>
              <a:t>Pores in the dialysis membrane are of a certain size.</a:t>
            </a:r>
          </a:p>
          <a:p>
            <a:pPr eaLnBrk="1" hangingPunct="1">
              <a:lnSpc>
                <a:spcPct val="90000"/>
              </a:lnSpc>
            </a:pPr>
            <a:r>
              <a:rPr lang="en-US" sz="2800">
                <a:ea typeface="ＭＳ Ｐゴシック" pitchFamily="27" charset="-128"/>
                <a:cs typeface="ＭＳ Ｐゴシック" pitchFamily="27" charset="-128"/>
              </a:rPr>
              <a:t>Protein stays in; water, salts, protein fragments, and other molecules </a:t>
            </a:r>
            <a:r>
              <a:rPr lang="en-US" sz="2800" i="1">
                <a:ea typeface="ＭＳ Ｐゴシック" pitchFamily="27" charset="-128"/>
                <a:cs typeface="ＭＳ Ｐゴシック" pitchFamily="27" charset="-128"/>
              </a:rPr>
              <a:t>smaller than the pore </a:t>
            </a:r>
            <a:r>
              <a:rPr lang="en-US" sz="2800">
                <a:ea typeface="ＭＳ Ｐゴシック" pitchFamily="27" charset="-128"/>
                <a:cs typeface="ＭＳ Ｐゴシック" pitchFamily="27" charset="-128"/>
              </a:rPr>
              <a:t>size pass through.</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533400"/>
            <a:ext cx="7793038" cy="685800"/>
          </a:xfrm>
        </p:spPr>
        <p:txBody>
          <a:bodyPr>
            <a:normAutofit fontScale="90000"/>
          </a:bodyPr>
          <a:lstStyle/>
          <a:p>
            <a:pPr eaLnBrk="1" hangingPunct="1"/>
            <a:r>
              <a:rPr lang="en-US">
                <a:ea typeface="ＭＳ Ｐゴシック" pitchFamily="27" charset="-128"/>
                <a:cs typeface="ＭＳ Ｐゴシック" pitchFamily="27" charset="-128"/>
              </a:rPr>
              <a:t>Separating Proteins</a:t>
            </a:r>
          </a:p>
        </p:txBody>
      </p:sp>
      <p:sp>
        <p:nvSpPr>
          <p:cNvPr id="36867" name="Rectangle 3"/>
          <p:cNvSpPr>
            <a:spLocks noGrp="1" noChangeArrowheads="1"/>
          </p:cNvSpPr>
          <p:nvPr>
            <p:ph type="body" idx="1"/>
          </p:nvPr>
        </p:nvSpPr>
        <p:spPr>
          <a:xfrm>
            <a:off x="685800" y="1524000"/>
            <a:ext cx="7772400" cy="4459288"/>
          </a:xfrm>
        </p:spPr>
        <p:txBody>
          <a:bodyPr/>
          <a:lstStyle/>
          <a:p>
            <a:pPr eaLnBrk="1" hangingPunct="1"/>
            <a:r>
              <a:rPr lang="en-US">
                <a:ea typeface="ＭＳ Ｐゴシック" pitchFamily="27" charset="-128"/>
                <a:cs typeface="ＭＳ Ｐゴシック" pitchFamily="27" charset="-128"/>
              </a:rPr>
              <a:t>Chromatography</a:t>
            </a:r>
          </a:p>
          <a:p>
            <a:pPr eaLnBrk="1" hangingPunct="1"/>
            <a:endParaRPr lang="en-US" sz="1200">
              <a:ea typeface="ＭＳ Ｐゴシック" pitchFamily="27" charset="-128"/>
              <a:cs typeface="ＭＳ Ｐゴシック" pitchFamily="27" charset="-128"/>
            </a:endParaRPr>
          </a:p>
          <a:p>
            <a:pPr lvl="1" eaLnBrk="1" hangingPunct="1"/>
            <a:r>
              <a:rPr lang="en-US"/>
              <a:t>Mobile phase</a:t>
            </a:r>
          </a:p>
          <a:p>
            <a:pPr lvl="2" eaLnBrk="1" hangingPunct="1"/>
            <a:r>
              <a:rPr lang="en-US">
                <a:ea typeface="ＭＳ Ｐゴシック" pitchFamily="27" charset="-128"/>
              </a:rPr>
              <a:t>Phase that carries sample throughout procedure.</a:t>
            </a:r>
          </a:p>
          <a:p>
            <a:pPr lvl="3" eaLnBrk="1" hangingPunct="1"/>
            <a:r>
              <a:rPr lang="en-US">
                <a:ea typeface="ＭＳ Ｐゴシック" pitchFamily="27" charset="-128"/>
              </a:rPr>
              <a:t>Liquid</a:t>
            </a:r>
          </a:p>
          <a:p>
            <a:pPr lvl="3" eaLnBrk="1" hangingPunct="1"/>
            <a:r>
              <a:rPr lang="en-US">
                <a:ea typeface="ＭＳ Ｐゴシック" pitchFamily="27" charset="-128"/>
              </a:rPr>
              <a:t>Gas</a:t>
            </a:r>
          </a:p>
          <a:p>
            <a:pPr lvl="2" eaLnBrk="1" hangingPunct="1"/>
            <a:endParaRPr lang="en-US" sz="1200">
              <a:ea typeface="ＭＳ Ｐゴシック" pitchFamily="27" charset="-128"/>
            </a:endParaRPr>
          </a:p>
          <a:p>
            <a:pPr lvl="1" eaLnBrk="1" hangingPunct="1"/>
            <a:r>
              <a:rPr lang="en-US"/>
              <a:t>Stationary phase</a:t>
            </a:r>
          </a:p>
          <a:p>
            <a:pPr lvl="2" eaLnBrk="1" hangingPunct="1"/>
            <a:r>
              <a:rPr lang="en-US">
                <a:ea typeface="ＭＳ Ｐゴシック" pitchFamily="27" charset="-128"/>
              </a:rPr>
              <a:t>Matrix that retards the movement of sample being carried by the mobile phase.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eaLnBrk="1" hangingPunct="1"/>
            <a:r>
              <a:rPr lang="en-ZA">
                <a:ea typeface="ＭＳ Ｐゴシック" pitchFamily="27" charset="-128"/>
                <a:cs typeface="ＭＳ Ｐゴシック" pitchFamily="27" charset="-128"/>
              </a:rPr>
              <a:t>Cell Disruption: Source Variations</a:t>
            </a:r>
            <a:endParaRPr lang="en-US">
              <a:ea typeface="ＭＳ Ｐゴシック" pitchFamily="27" charset="-128"/>
              <a:cs typeface="ＭＳ Ｐゴシック" pitchFamily="27" charset="-128"/>
            </a:endParaRPr>
          </a:p>
        </p:txBody>
      </p:sp>
      <p:sp>
        <p:nvSpPr>
          <p:cNvPr id="20483" name="Rectangle 3"/>
          <p:cNvSpPr>
            <a:spLocks noGrp="1" noChangeArrowheads="1"/>
          </p:cNvSpPr>
          <p:nvPr>
            <p:ph type="body" idx="1"/>
          </p:nvPr>
        </p:nvSpPr>
        <p:spPr/>
        <p:txBody>
          <a:bodyPr/>
          <a:lstStyle/>
          <a:p>
            <a:pPr eaLnBrk="1" hangingPunct="1"/>
            <a:r>
              <a:rPr lang="en-ZA">
                <a:ea typeface="ＭＳ Ｐゴシック" pitchFamily="27" charset="-128"/>
                <a:cs typeface="ＭＳ Ｐゴシック" pitchFamily="27" charset="-128"/>
              </a:rPr>
              <a:t>Tissues – variable</a:t>
            </a:r>
          </a:p>
          <a:p>
            <a:pPr eaLnBrk="1" hangingPunct="1"/>
            <a:r>
              <a:rPr lang="en-ZA">
                <a:ea typeface="ＭＳ Ｐゴシック" pitchFamily="27" charset="-128"/>
                <a:cs typeface="ＭＳ Ｐゴシック" pitchFamily="27" charset="-128"/>
              </a:rPr>
              <a:t>Mammalian cells – easy</a:t>
            </a:r>
          </a:p>
          <a:p>
            <a:pPr eaLnBrk="1" hangingPunct="1"/>
            <a:r>
              <a:rPr lang="en-ZA">
                <a:ea typeface="ＭＳ Ｐゴシック" pitchFamily="27" charset="-128"/>
                <a:cs typeface="ＭＳ Ｐゴシック" pitchFamily="27" charset="-128"/>
              </a:rPr>
              <a:t>Plant cells – some problems</a:t>
            </a:r>
          </a:p>
          <a:p>
            <a:pPr eaLnBrk="1" hangingPunct="1"/>
            <a:r>
              <a:rPr lang="en-ZA">
                <a:ea typeface="ＭＳ Ｐゴシック" pitchFamily="27" charset="-128"/>
                <a:cs typeface="ＭＳ Ｐゴシック" pitchFamily="27" charset="-128"/>
              </a:rPr>
              <a:t>Microbial cells – vary, common</a:t>
            </a:r>
          </a:p>
          <a:p>
            <a:pPr eaLnBrk="1" hangingPunct="1"/>
            <a:r>
              <a:rPr lang="en-ZA">
                <a:ea typeface="ＭＳ Ｐゴシック" pitchFamily="27" charset="-128"/>
                <a:cs typeface="ＭＳ Ｐゴシック" pitchFamily="27" charset="-128"/>
              </a:rPr>
              <a:t>Yeast and fungal cells – more difficult</a:t>
            </a:r>
            <a:endParaRPr lang="en-US">
              <a:ea typeface="ＭＳ Ｐゴシック" pitchFamily="27" charset="-128"/>
              <a:cs typeface="ＭＳ Ｐゴシック" pitchFamily="27"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228600"/>
            <a:ext cx="7772400" cy="609600"/>
          </a:xfrm>
        </p:spPr>
        <p:txBody>
          <a:bodyPr>
            <a:normAutofit fontScale="90000"/>
          </a:bodyPr>
          <a:lstStyle/>
          <a:p>
            <a:pPr eaLnBrk="1" hangingPunct="1"/>
            <a:r>
              <a:rPr lang="en-US">
                <a:ea typeface="ＭＳ Ｐゴシック" pitchFamily="27" charset="-128"/>
                <a:cs typeface="ＭＳ Ｐゴシック" pitchFamily="27" charset="-128"/>
              </a:rPr>
              <a:t>Protein Purification</a:t>
            </a:r>
          </a:p>
        </p:txBody>
      </p:sp>
      <p:pic>
        <p:nvPicPr>
          <p:cNvPr id="37891" name="Picture 3" descr="&#10;Fig 05-17.GIF                                                  00016AB9&#10;LPOB 3.0 IRCD                  B243B1B0:"/>
          <p:cNvPicPr>
            <a:picLocks noChangeAspect="1" noChangeArrowheads="1"/>
          </p:cNvPicPr>
          <p:nvPr/>
        </p:nvPicPr>
        <p:blipFill>
          <a:blip r:embed="rId2">
            <a:lum bright="-28000" contrast="28000"/>
          </a:blip>
          <a:srcRect/>
          <a:stretch>
            <a:fillRect/>
          </a:stretch>
        </p:blipFill>
        <p:spPr bwMode="auto">
          <a:xfrm>
            <a:off x="609600" y="1295400"/>
            <a:ext cx="4271963" cy="4572000"/>
          </a:xfrm>
          <a:prstGeom prst="rect">
            <a:avLst/>
          </a:prstGeom>
          <a:noFill/>
          <a:ln w="9525">
            <a:noFill/>
            <a:miter lim="800000"/>
            <a:headEnd/>
            <a:tailEnd/>
          </a:ln>
        </p:spPr>
      </p:pic>
      <p:sp>
        <p:nvSpPr>
          <p:cNvPr id="37892" name="Text Box 5"/>
          <p:cNvSpPr txBox="1">
            <a:spLocks noChangeArrowheads="1"/>
          </p:cNvSpPr>
          <p:nvPr/>
        </p:nvSpPr>
        <p:spPr bwMode="auto">
          <a:xfrm>
            <a:off x="4953000" y="990600"/>
            <a:ext cx="3962400" cy="6048375"/>
          </a:xfrm>
          <a:prstGeom prst="rect">
            <a:avLst/>
          </a:prstGeom>
          <a:noFill/>
          <a:ln w="9525">
            <a:noFill/>
            <a:miter lim="800000"/>
            <a:headEnd/>
            <a:tailEnd/>
          </a:ln>
        </p:spPr>
        <p:txBody>
          <a:bodyPr>
            <a:prstTxWarp prst="textNoShape">
              <a:avLst/>
            </a:prstTxWarp>
            <a:spAutoFit/>
          </a:bodyPr>
          <a:lstStyle/>
          <a:p>
            <a:pPr>
              <a:spcBef>
                <a:spcPct val="50000"/>
              </a:spcBef>
              <a:buFontTx/>
              <a:buChar char="•"/>
            </a:pPr>
            <a:r>
              <a:rPr lang="en-US" sz="1800" b="1"/>
              <a:t>  Before any particular protein can be sequenced and characterized, its is necessary to separate it from all of the other proteins in the cell.  </a:t>
            </a:r>
          </a:p>
          <a:p>
            <a:pPr>
              <a:spcBef>
                <a:spcPct val="50000"/>
              </a:spcBef>
              <a:buFontTx/>
              <a:buChar char="•"/>
            </a:pPr>
            <a:r>
              <a:rPr lang="en-US" sz="1800" b="1"/>
              <a:t>  This “purification” process involves separating proteins based on their </a:t>
            </a:r>
            <a:r>
              <a:rPr lang="en-US" sz="1800" b="1">
                <a:solidFill>
                  <a:srgbClr val="1413FF"/>
                </a:solidFill>
              </a:rPr>
              <a:t>ionic</a:t>
            </a:r>
            <a:r>
              <a:rPr lang="en-US" sz="1800" b="1"/>
              <a:t> </a:t>
            </a:r>
            <a:r>
              <a:rPr lang="en-US" sz="1800" b="1">
                <a:solidFill>
                  <a:srgbClr val="1413FF"/>
                </a:solidFill>
              </a:rPr>
              <a:t>properties</a:t>
            </a:r>
            <a:r>
              <a:rPr lang="en-US" sz="1800" b="1"/>
              <a:t>, their sizes, their </a:t>
            </a:r>
            <a:r>
              <a:rPr lang="en-US" sz="1800" b="1">
                <a:solidFill>
                  <a:srgbClr val="1413FF"/>
                </a:solidFill>
              </a:rPr>
              <a:t>hydrophobicity</a:t>
            </a:r>
            <a:r>
              <a:rPr lang="en-US" sz="1800" b="1"/>
              <a:t>, and their </a:t>
            </a:r>
            <a:r>
              <a:rPr lang="en-US" sz="1800" b="1">
                <a:solidFill>
                  <a:srgbClr val="1413FF"/>
                </a:solidFill>
              </a:rPr>
              <a:t>affinities</a:t>
            </a:r>
            <a:r>
              <a:rPr lang="en-US" sz="1800" b="1"/>
              <a:t> for certain molecules (ligands).  Each successive step is referred to as </a:t>
            </a:r>
            <a:r>
              <a:rPr lang="en-US" sz="1800" b="1">
                <a:solidFill>
                  <a:srgbClr val="1413FF"/>
                </a:solidFill>
              </a:rPr>
              <a:t>fractionation</a:t>
            </a:r>
            <a:r>
              <a:rPr lang="en-US" sz="1800" b="1"/>
              <a:t>.</a:t>
            </a:r>
          </a:p>
          <a:p>
            <a:pPr>
              <a:spcBef>
                <a:spcPct val="50000"/>
              </a:spcBef>
              <a:buFontTx/>
              <a:buChar char="•"/>
            </a:pPr>
            <a:r>
              <a:rPr lang="en-US" sz="1800" b="1"/>
              <a:t>  Typically some form of column chromatography is employed, in which the solid phase (stationary phase) contains molecules that in some way exploit the differences among various proteins.</a:t>
            </a:r>
          </a:p>
          <a:p>
            <a:pPr>
              <a:spcBef>
                <a:spcPct val="50000"/>
              </a:spcBef>
            </a:pPr>
            <a:endParaRPr lang="en-US" sz="1800" b="1"/>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838200" y="381000"/>
            <a:ext cx="7467600" cy="1143000"/>
          </a:xfrm>
        </p:spPr>
        <p:txBody>
          <a:bodyPr>
            <a:normAutofit fontScale="90000"/>
          </a:bodyPr>
          <a:lstStyle/>
          <a:p>
            <a:pPr eaLnBrk="1" hangingPunct="1"/>
            <a:r>
              <a:rPr lang="en-US">
                <a:ea typeface="ＭＳ Ｐゴシック" pitchFamily="27" charset="-128"/>
                <a:cs typeface="ＭＳ Ｐゴシック" pitchFamily="27" charset="-128"/>
              </a:rPr>
              <a:t>Ion Exchange Chromatography</a:t>
            </a:r>
          </a:p>
        </p:txBody>
      </p:sp>
      <p:sp>
        <p:nvSpPr>
          <p:cNvPr id="38915" name="Rectangle 3"/>
          <p:cNvSpPr>
            <a:spLocks noGrp="1" noChangeArrowheads="1"/>
          </p:cNvSpPr>
          <p:nvPr>
            <p:ph type="body" sz="half" idx="1"/>
          </p:nvPr>
        </p:nvSpPr>
        <p:spPr>
          <a:xfrm>
            <a:off x="533400" y="1752600"/>
            <a:ext cx="5105400" cy="4383088"/>
          </a:xfrm>
        </p:spPr>
        <p:txBody>
          <a:bodyPr>
            <a:normAutofit lnSpcReduction="10000"/>
          </a:bodyPr>
          <a:lstStyle/>
          <a:p>
            <a:pPr eaLnBrk="1" hangingPunct="1">
              <a:lnSpc>
                <a:spcPct val="90000"/>
              </a:lnSpc>
            </a:pPr>
            <a:r>
              <a:rPr lang="en-US" sz="2400">
                <a:ea typeface="ＭＳ Ｐゴシック" pitchFamily="27" charset="-128"/>
                <a:cs typeface="ＭＳ Ｐゴシック" pitchFamily="27" charset="-128"/>
              </a:rPr>
              <a:t>Separates molecules based on charge.</a:t>
            </a:r>
          </a:p>
          <a:p>
            <a:pPr eaLnBrk="1" hangingPunct="1">
              <a:lnSpc>
                <a:spcPct val="90000"/>
              </a:lnSpc>
            </a:pPr>
            <a:endParaRPr lang="en-US" sz="1200">
              <a:ea typeface="ＭＳ Ｐゴシック" pitchFamily="27" charset="-128"/>
              <a:cs typeface="ＭＳ Ｐゴシック" pitchFamily="27" charset="-128"/>
            </a:endParaRPr>
          </a:p>
          <a:p>
            <a:pPr eaLnBrk="1" hangingPunct="1">
              <a:lnSpc>
                <a:spcPct val="90000"/>
              </a:lnSpc>
            </a:pPr>
            <a:r>
              <a:rPr lang="en-US" sz="2400">
                <a:ea typeface="ＭＳ Ｐゴシック" pitchFamily="27" charset="-128"/>
                <a:cs typeface="ＭＳ Ｐゴシック" pitchFamily="27" charset="-128"/>
              </a:rPr>
              <a:t>Mobile phase</a:t>
            </a:r>
          </a:p>
          <a:p>
            <a:pPr lvl="1" eaLnBrk="1" hangingPunct="1">
              <a:lnSpc>
                <a:spcPct val="90000"/>
              </a:lnSpc>
            </a:pPr>
            <a:r>
              <a:rPr lang="en-US" sz="2000"/>
              <a:t>Generally liquid</a:t>
            </a:r>
          </a:p>
          <a:p>
            <a:pPr lvl="1" eaLnBrk="1" hangingPunct="1">
              <a:lnSpc>
                <a:spcPct val="90000"/>
              </a:lnSpc>
            </a:pPr>
            <a:endParaRPr lang="en-US" sz="1200"/>
          </a:p>
          <a:p>
            <a:pPr eaLnBrk="1" hangingPunct="1">
              <a:lnSpc>
                <a:spcPct val="90000"/>
              </a:lnSpc>
            </a:pPr>
            <a:r>
              <a:rPr lang="en-US" sz="2400">
                <a:ea typeface="ＭＳ Ｐゴシック" pitchFamily="27" charset="-128"/>
                <a:cs typeface="ＭＳ Ｐゴシック" pitchFamily="27" charset="-128"/>
              </a:rPr>
              <a:t>Stationary phase</a:t>
            </a:r>
          </a:p>
          <a:p>
            <a:pPr lvl="1" eaLnBrk="1" hangingPunct="1">
              <a:lnSpc>
                <a:spcPct val="90000"/>
              </a:lnSpc>
            </a:pPr>
            <a:r>
              <a:rPr lang="en-US" sz="2000"/>
              <a:t>Electrostatically charged ions bound to insoluble, chemically inert martrix.</a:t>
            </a:r>
          </a:p>
          <a:p>
            <a:pPr lvl="1" eaLnBrk="1" hangingPunct="1">
              <a:lnSpc>
                <a:spcPct val="90000"/>
              </a:lnSpc>
            </a:pPr>
            <a:endParaRPr lang="en-US" sz="1200"/>
          </a:p>
          <a:p>
            <a:pPr eaLnBrk="1" hangingPunct="1">
              <a:lnSpc>
                <a:spcPct val="90000"/>
              </a:lnSpc>
            </a:pPr>
            <a:r>
              <a:rPr lang="en-US" sz="2400">
                <a:ea typeface="ＭＳ Ｐゴシック" pitchFamily="27" charset="-128"/>
                <a:cs typeface="ＭＳ Ｐゴシック" pitchFamily="27" charset="-128"/>
              </a:rPr>
              <a:t>Elution of protein </a:t>
            </a:r>
          </a:p>
          <a:p>
            <a:pPr lvl="1" eaLnBrk="1" hangingPunct="1">
              <a:lnSpc>
                <a:spcPct val="90000"/>
              </a:lnSpc>
            </a:pPr>
            <a:r>
              <a:rPr lang="en-US" sz="2000"/>
              <a:t>Add salt to compete with binding of sample to stationary phase.</a:t>
            </a:r>
          </a:p>
          <a:p>
            <a:pPr lvl="1" eaLnBrk="1" hangingPunct="1">
              <a:lnSpc>
                <a:spcPct val="90000"/>
              </a:lnSpc>
            </a:pPr>
            <a:r>
              <a:rPr lang="en-US" sz="2000"/>
              <a:t>Change pH (alters charge of protein).</a:t>
            </a:r>
          </a:p>
        </p:txBody>
      </p:sp>
      <p:grpSp>
        <p:nvGrpSpPr>
          <p:cNvPr id="2" name="Group 29"/>
          <p:cNvGrpSpPr>
            <a:grpSpLocks/>
          </p:cNvGrpSpPr>
          <p:nvPr/>
        </p:nvGrpSpPr>
        <p:grpSpPr bwMode="auto">
          <a:xfrm>
            <a:off x="5892800" y="1752600"/>
            <a:ext cx="2808288" cy="1981200"/>
            <a:chOff x="3655" y="1271"/>
            <a:chExt cx="1769" cy="1248"/>
          </a:xfrm>
        </p:grpSpPr>
        <p:pic>
          <p:nvPicPr>
            <p:cNvPr id="38924" name="Picture 16"/>
            <p:cNvPicPr>
              <a:picLocks noChangeAspect="1" noChangeArrowheads="1"/>
            </p:cNvPicPr>
            <p:nvPr/>
          </p:nvPicPr>
          <mc:AlternateContent xmlns:ma="http://schemas.microsoft.com/office/mac/drawingml/2008/main">
            <mc:Choice Requires="ma">
              <p:blipFill>
                <a:blip r:embed="rId2"/>
                <a:srcRect/>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rcRect/>
                <a:stretch>
                  <a:fillRect/>
                </a:stretch>
              </p:blipFill>
            </mc:Fallback>
          </mc:AlternateContent>
          <p:spPr bwMode="auto">
            <a:xfrm>
              <a:off x="4048" y="1271"/>
              <a:ext cx="1376" cy="1248"/>
            </a:xfrm>
            <a:prstGeom prst="rect">
              <a:avLst/>
            </a:prstGeom>
            <a:noFill/>
            <a:ln w="9525">
              <a:noFill/>
              <a:miter lim="800000"/>
              <a:headEnd/>
              <a:tailEnd/>
            </a:ln>
          </p:spPr>
        </p:pic>
        <p:grpSp>
          <p:nvGrpSpPr>
            <p:cNvPr id="3" name="Group 21"/>
            <p:cNvGrpSpPr>
              <a:grpSpLocks/>
            </p:cNvGrpSpPr>
            <p:nvPr/>
          </p:nvGrpSpPr>
          <p:grpSpPr bwMode="auto">
            <a:xfrm>
              <a:off x="3655" y="1440"/>
              <a:ext cx="576" cy="576"/>
              <a:chOff x="3360" y="1440"/>
              <a:chExt cx="576" cy="576"/>
            </a:xfrm>
          </p:grpSpPr>
          <p:sp>
            <p:nvSpPr>
              <p:cNvPr id="38926" name="Oval 18"/>
              <p:cNvSpPr>
                <a:spLocks noChangeArrowheads="1"/>
              </p:cNvSpPr>
              <p:nvPr/>
            </p:nvSpPr>
            <p:spPr bwMode="auto">
              <a:xfrm>
                <a:off x="3360" y="1440"/>
                <a:ext cx="576" cy="576"/>
              </a:xfrm>
              <a:prstGeom prst="ellipse">
                <a:avLst/>
              </a:prstGeom>
              <a:solidFill>
                <a:schemeClr val="folHlink"/>
              </a:solidFill>
              <a:ln w="9525">
                <a:solidFill>
                  <a:schemeClr val="tx1"/>
                </a:solidFill>
                <a:round/>
                <a:headEnd/>
                <a:tailEnd/>
              </a:ln>
            </p:spPr>
            <p:txBody>
              <a:bodyPr anchor="ctr">
                <a:prstTxWarp prst="textNoShape">
                  <a:avLst/>
                </a:prstTxWarp>
              </a:bodyPr>
              <a:lstStyle/>
              <a:p>
                <a:pPr algn="ctr"/>
                <a:endParaRPr lang="en-US">
                  <a:solidFill>
                    <a:schemeClr val="accent2"/>
                  </a:solidFill>
                </a:endParaRPr>
              </a:p>
            </p:txBody>
          </p:sp>
          <p:sp>
            <p:nvSpPr>
              <p:cNvPr id="38927" name="Text Box 20"/>
              <p:cNvSpPr txBox="1">
                <a:spLocks noChangeArrowheads="1"/>
              </p:cNvSpPr>
              <p:nvPr/>
            </p:nvSpPr>
            <p:spPr bwMode="auto">
              <a:xfrm>
                <a:off x="3360" y="1632"/>
                <a:ext cx="576" cy="192"/>
              </a:xfrm>
              <a:prstGeom prst="rect">
                <a:avLst/>
              </a:prstGeom>
              <a:noFill/>
              <a:ln w="9525">
                <a:noFill/>
                <a:miter lim="800000"/>
                <a:headEnd/>
                <a:tailEnd/>
              </a:ln>
            </p:spPr>
            <p:txBody>
              <a:bodyPr>
                <a:prstTxWarp prst="textNoShape">
                  <a:avLst/>
                </a:prstTxWarp>
                <a:spAutoFit/>
              </a:bodyPr>
              <a:lstStyle/>
              <a:p>
                <a:pPr>
                  <a:spcBef>
                    <a:spcPct val="50000"/>
                  </a:spcBef>
                </a:pPr>
                <a:r>
                  <a:rPr lang="en-US" sz="1400">
                    <a:solidFill>
                      <a:schemeClr val="accent2"/>
                    </a:solidFill>
                  </a:rPr>
                  <a:t>cellulose</a:t>
                </a:r>
                <a:endParaRPr lang="en-US"/>
              </a:p>
            </p:txBody>
          </p:sp>
        </p:grpSp>
      </p:grpSp>
      <p:grpSp>
        <p:nvGrpSpPr>
          <p:cNvPr id="4" name="Group 27"/>
          <p:cNvGrpSpPr>
            <a:grpSpLocks/>
          </p:cNvGrpSpPr>
          <p:nvPr/>
        </p:nvGrpSpPr>
        <p:grpSpPr bwMode="auto">
          <a:xfrm>
            <a:off x="5538788" y="4230688"/>
            <a:ext cx="3516312" cy="1981200"/>
            <a:chOff x="3353" y="2832"/>
            <a:chExt cx="2215" cy="1248"/>
          </a:xfrm>
        </p:grpSpPr>
        <p:pic>
          <p:nvPicPr>
            <p:cNvPr id="38920" name="Picture 17"/>
            <p:cNvPicPr>
              <a:picLocks noChangeAspect="1" noChangeArrowheads="1"/>
            </p:cNvPicPr>
            <p:nvPr/>
          </p:nvPicPr>
          <mc:AlternateContent xmlns:ma="http://schemas.microsoft.com/office/mac/drawingml/2008/main">
            <mc:Choice Requires="ma">
              <p:blipFill>
                <a:blip r:embed="rId4"/>
                <a:srcRect/>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5"/>
                <a:srcRect/>
                <a:stretch>
                  <a:fillRect/>
                </a:stretch>
              </p:blipFill>
            </mc:Fallback>
          </mc:AlternateContent>
          <p:spPr bwMode="auto">
            <a:xfrm>
              <a:off x="3833" y="2832"/>
              <a:ext cx="1735" cy="1248"/>
            </a:xfrm>
            <a:prstGeom prst="rect">
              <a:avLst/>
            </a:prstGeom>
            <a:noFill/>
            <a:ln w="9525">
              <a:noFill/>
              <a:miter lim="800000"/>
              <a:headEnd/>
              <a:tailEnd/>
            </a:ln>
          </p:spPr>
        </p:pic>
        <p:grpSp>
          <p:nvGrpSpPr>
            <p:cNvPr id="5" name="Group 22"/>
            <p:cNvGrpSpPr>
              <a:grpSpLocks/>
            </p:cNvGrpSpPr>
            <p:nvPr/>
          </p:nvGrpSpPr>
          <p:grpSpPr bwMode="auto">
            <a:xfrm>
              <a:off x="3353" y="3360"/>
              <a:ext cx="576" cy="576"/>
              <a:chOff x="3360" y="1440"/>
              <a:chExt cx="576" cy="576"/>
            </a:xfrm>
          </p:grpSpPr>
          <p:sp>
            <p:nvSpPr>
              <p:cNvPr id="38922" name="Oval 23"/>
              <p:cNvSpPr>
                <a:spLocks noChangeArrowheads="1"/>
              </p:cNvSpPr>
              <p:nvPr/>
            </p:nvSpPr>
            <p:spPr bwMode="auto">
              <a:xfrm>
                <a:off x="3360" y="1440"/>
                <a:ext cx="576" cy="576"/>
              </a:xfrm>
              <a:prstGeom prst="ellipse">
                <a:avLst/>
              </a:prstGeom>
              <a:solidFill>
                <a:schemeClr val="folHlink"/>
              </a:solidFill>
              <a:ln w="9525">
                <a:solidFill>
                  <a:schemeClr val="tx1"/>
                </a:solidFill>
                <a:round/>
                <a:headEnd/>
                <a:tailEnd/>
              </a:ln>
            </p:spPr>
            <p:txBody>
              <a:bodyPr anchor="ctr">
                <a:prstTxWarp prst="textNoShape">
                  <a:avLst/>
                </a:prstTxWarp>
              </a:bodyPr>
              <a:lstStyle/>
              <a:p>
                <a:pPr algn="ctr"/>
                <a:endParaRPr lang="en-US">
                  <a:solidFill>
                    <a:schemeClr val="accent2"/>
                  </a:solidFill>
                </a:endParaRPr>
              </a:p>
            </p:txBody>
          </p:sp>
          <p:sp>
            <p:nvSpPr>
              <p:cNvPr id="38923" name="Text Box 24"/>
              <p:cNvSpPr txBox="1">
                <a:spLocks noChangeArrowheads="1"/>
              </p:cNvSpPr>
              <p:nvPr/>
            </p:nvSpPr>
            <p:spPr bwMode="auto">
              <a:xfrm>
                <a:off x="3360" y="1632"/>
                <a:ext cx="576" cy="192"/>
              </a:xfrm>
              <a:prstGeom prst="rect">
                <a:avLst/>
              </a:prstGeom>
              <a:noFill/>
              <a:ln w="9525">
                <a:noFill/>
                <a:miter lim="800000"/>
                <a:headEnd/>
                <a:tailEnd/>
              </a:ln>
            </p:spPr>
            <p:txBody>
              <a:bodyPr>
                <a:prstTxWarp prst="textNoShape">
                  <a:avLst/>
                </a:prstTxWarp>
                <a:spAutoFit/>
              </a:bodyPr>
              <a:lstStyle/>
              <a:p>
                <a:pPr>
                  <a:spcBef>
                    <a:spcPct val="50000"/>
                  </a:spcBef>
                </a:pPr>
                <a:r>
                  <a:rPr lang="en-US" sz="1400">
                    <a:solidFill>
                      <a:schemeClr val="accent2"/>
                    </a:solidFill>
                  </a:rPr>
                  <a:t>cellulose</a:t>
                </a:r>
                <a:endParaRPr lang="en-US"/>
              </a:p>
            </p:txBody>
          </p:sp>
        </p:grpSp>
      </p:grpSp>
      <p:sp>
        <p:nvSpPr>
          <p:cNvPr id="38918" name="Text Box 25"/>
          <p:cNvSpPr txBox="1">
            <a:spLocks noChangeArrowheads="1"/>
          </p:cNvSpPr>
          <p:nvPr/>
        </p:nvSpPr>
        <p:spPr bwMode="auto">
          <a:xfrm>
            <a:off x="6629400" y="6086475"/>
            <a:ext cx="2133600" cy="366713"/>
          </a:xfrm>
          <a:prstGeom prst="rect">
            <a:avLst/>
          </a:prstGeom>
          <a:noFill/>
          <a:ln w="9525">
            <a:noFill/>
            <a:miter lim="800000"/>
            <a:headEnd/>
            <a:tailEnd/>
          </a:ln>
        </p:spPr>
        <p:txBody>
          <a:bodyPr>
            <a:prstTxWarp prst="textNoShape">
              <a:avLst/>
            </a:prstTxWarp>
            <a:spAutoFit/>
          </a:bodyPr>
          <a:lstStyle/>
          <a:p>
            <a:pPr>
              <a:spcBef>
                <a:spcPct val="50000"/>
              </a:spcBef>
            </a:pPr>
            <a:r>
              <a:rPr lang="en-US" sz="1800"/>
              <a:t>(Anion exchange)</a:t>
            </a:r>
            <a:endParaRPr lang="en-US"/>
          </a:p>
        </p:txBody>
      </p:sp>
      <p:sp>
        <p:nvSpPr>
          <p:cNvPr id="38919" name="Text Box 26"/>
          <p:cNvSpPr txBox="1">
            <a:spLocks noChangeArrowheads="1"/>
          </p:cNvSpPr>
          <p:nvPr/>
        </p:nvSpPr>
        <p:spPr bwMode="auto">
          <a:xfrm>
            <a:off x="6553200" y="3621088"/>
            <a:ext cx="2133600" cy="366712"/>
          </a:xfrm>
          <a:prstGeom prst="rect">
            <a:avLst/>
          </a:prstGeom>
          <a:noFill/>
          <a:ln w="9525">
            <a:noFill/>
            <a:miter lim="800000"/>
            <a:headEnd/>
            <a:tailEnd/>
          </a:ln>
        </p:spPr>
        <p:txBody>
          <a:bodyPr>
            <a:prstTxWarp prst="textNoShape">
              <a:avLst/>
            </a:prstTxWarp>
            <a:spAutoFit/>
          </a:bodyPr>
          <a:lstStyle/>
          <a:p>
            <a:pPr>
              <a:spcBef>
                <a:spcPct val="50000"/>
              </a:spcBef>
            </a:pPr>
            <a:r>
              <a:rPr lang="en-US" sz="1800"/>
              <a:t>(Cation exchange)</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solidFill>
                  <a:srgbClr val="FF0000"/>
                </a:solidFill>
                <a:ea typeface="ＭＳ Ｐゴシック" pitchFamily="27" charset="-128"/>
                <a:cs typeface="ＭＳ Ｐゴシック" pitchFamily="27" charset="-128"/>
              </a:rPr>
              <a:t>Ion Exchange</a:t>
            </a:r>
          </a:p>
        </p:txBody>
      </p:sp>
      <p:pic>
        <p:nvPicPr>
          <p:cNvPr id="39939" name="Picture 3" descr="4_39a"/>
          <p:cNvPicPr>
            <a:picLocks noChangeAspect="1" noChangeArrowheads="1"/>
          </p:cNvPicPr>
          <p:nvPr/>
        </p:nvPicPr>
        <p:blipFill>
          <a:blip r:embed="rId2"/>
          <a:srcRect/>
          <a:stretch>
            <a:fillRect/>
          </a:stretch>
        </p:blipFill>
        <p:spPr bwMode="auto">
          <a:xfrm>
            <a:off x="2590800" y="1828800"/>
            <a:ext cx="4819650" cy="4632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228600"/>
            <a:ext cx="9144000" cy="762000"/>
          </a:xfrm>
        </p:spPr>
        <p:txBody>
          <a:bodyPr/>
          <a:lstStyle/>
          <a:p>
            <a:pPr eaLnBrk="1" hangingPunct="1"/>
            <a:r>
              <a:rPr lang="en-US" sz="4400">
                <a:ea typeface="ＭＳ Ｐゴシック" pitchFamily="27" charset="-128"/>
                <a:cs typeface="ＭＳ Ｐゴシック" pitchFamily="27" charset="-128"/>
              </a:rPr>
              <a:t>Ion-Exchange Chromatography</a:t>
            </a:r>
          </a:p>
        </p:txBody>
      </p:sp>
      <p:pic>
        <p:nvPicPr>
          <p:cNvPr id="40963" name="Picture 3" descr="Fig 05-18a.GIF                                                 00016AB9&#10;LPOB 3.0 IRCD                  B243B1B0:"/>
          <p:cNvPicPr>
            <a:picLocks noChangeAspect="1" noChangeArrowheads="1"/>
          </p:cNvPicPr>
          <p:nvPr/>
        </p:nvPicPr>
        <p:blipFill>
          <a:blip r:embed="rId2">
            <a:lum bright="-28000" contrast="28000"/>
          </a:blip>
          <a:srcRect/>
          <a:stretch>
            <a:fillRect/>
          </a:stretch>
        </p:blipFill>
        <p:spPr bwMode="auto">
          <a:xfrm>
            <a:off x="685800" y="1143000"/>
            <a:ext cx="4303713" cy="5272088"/>
          </a:xfrm>
          <a:prstGeom prst="rect">
            <a:avLst/>
          </a:prstGeom>
          <a:noFill/>
          <a:ln w="9525">
            <a:noFill/>
            <a:miter lim="800000"/>
            <a:headEnd/>
            <a:tailEnd/>
          </a:ln>
        </p:spPr>
      </p:pic>
      <p:sp>
        <p:nvSpPr>
          <p:cNvPr id="40964" name="Text Box 4"/>
          <p:cNvSpPr txBox="1">
            <a:spLocks noChangeArrowheads="1"/>
          </p:cNvSpPr>
          <p:nvPr/>
        </p:nvSpPr>
        <p:spPr bwMode="auto">
          <a:xfrm>
            <a:off x="5257800" y="2133600"/>
            <a:ext cx="3657600" cy="393954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000" b="1" dirty="0" smtClean="0"/>
              <a:t>The </a:t>
            </a:r>
            <a:r>
              <a:rPr lang="en-US" sz="2000" b="1" dirty="0"/>
              <a:t>picture at the left represents ion-exchange chromatography on a </a:t>
            </a:r>
            <a:r>
              <a:rPr lang="en-US" sz="2000" b="1" dirty="0" err="1"/>
              <a:t>cation</a:t>
            </a:r>
            <a:r>
              <a:rPr lang="en-US" sz="2000" b="1" dirty="0"/>
              <a:t> exchanger.  Notice that the bead is negatively charged, and therefore the rate of mobility of proteins loaded onto the resin is proportional to the degree of negative charge that they bear.</a:t>
            </a:r>
          </a:p>
          <a:p>
            <a:pPr algn="ctr">
              <a:spcBef>
                <a:spcPct val="50000"/>
              </a:spcBef>
            </a:pPr>
            <a:r>
              <a:rPr lang="en-US" sz="2000" b="1" dirty="0"/>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533400" y="457200"/>
            <a:ext cx="7993063" cy="1143000"/>
          </a:xfrm>
        </p:spPr>
        <p:txBody>
          <a:bodyPr/>
          <a:lstStyle/>
          <a:p>
            <a:pPr eaLnBrk="1" hangingPunct="1"/>
            <a:r>
              <a:rPr lang="en-US">
                <a:ea typeface="ＭＳ Ｐゴシック" pitchFamily="27" charset="-128"/>
                <a:cs typeface="ＭＳ Ｐゴシック" pitchFamily="27" charset="-128"/>
              </a:rPr>
              <a:t>Ion Exchange Chromatography</a:t>
            </a:r>
          </a:p>
        </p:txBody>
      </p:sp>
      <p:pic>
        <p:nvPicPr>
          <p:cNvPr id="41987" name="Picture 4"/>
          <p:cNvPicPr>
            <a:picLocks noChangeAspect="1" noChangeArrowheads="1"/>
          </p:cNvPicPr>
          <p:nvPr/>
        </p:nvPicPr>
        <mc:AlternateContent xmlns:ma="http://schemas.microsoft.com/office/mac/drawingml/2008/main">
          <mc:Choice Requires="ma">
            <p:blipFill>
              <a:blip r:embed="rId2"/>
              <a:srcRect/>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rcRect/>
              <a:stretch>
                <a:fillRect/>
              </a:stretch>
            </p:blipFill>
          </mc:Fallback>
        </mc:AlternateContent>
        <p:spPr bwMode="auto">
          <a:xfrm>
            <a:off x="1087438" y="1981200"/>
            <a:ext cx="1023937" cy="4114800"/>
          </a:xfrm>
          <a:prstGeom prst="rect">
            <a:avLst/>
          </a:prstGeom>
          <a:noFill/>
          <a:ln w="9525">
            <a:noFill/>
            <a:miter lim="800000"/>
            <a:headEnd/>
            <a:tailEnd/>
          </a:ln>
        </p:spPr>
      </p:pic>
      <p:pic>
        <p:nvPicPr>
          <p:cNvPr id="41988" name="Picture 5"/>
          <p:cNvPicPr>
            <a:picLocks noChangeAspect="1" noChangeArrowheads="1"/>
          </p:cNvPicPr>
          <p:nvPr/>
        </p:nvPicPr>
        <mc:AlternateContent xmlns:ma="http://schemas.microsoft.com/office/mac/drawingml/2008/main">
          <mc:Choice Requires="ma">
            <p:blipFill>
              <a:blip r:embed="rId4"/>
              <a:srcRect/>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5"/>
              <a:srcRect/>
              <a:stretch>
                <a:fillRect/>
              </a:stretch>
            </p:blipFill>
          </mc:Fallback>
        </mc:AlternateContent>
        <p:spPr bwMode="auto">
          <a:xfrm>
            <a:off x="3167063" y="1981200"/>
            <a:ext cx="1011237" cy="4267200"/>
          </a:xfrm>
          <a:prstGeom prst="rect">
            <a:avLst/>
          </a:prstGeom>
          <a:noFill/>
          <a:ln w="9525">
            <a:noFill/>
            <a:miter lim="800000"/>
            <a:headEnd/>
            <a:tailEnd/>
          </a:ln>
        </p:spPr>
      </p:pic>
      <p:pic>
        <p:nvPicPr>
          <p:cNvPr id="41989" name="Picture 6"/>
          <p:cNvPicPr>
            <a:picLocks noChangeAspect="1" noChangeArrowheads="1"/>
          </p:cNvPicPr>
          <p:nvPr/>
        </p:nvPicPr>
        <mc:AlternateContent xmlns:ma="http://schemas.microsoft.com/office/mac/drawingml/2008/main">
          <mc:Choice Requires="ma">
            <p:blipFill>
              <a:blip r:embed="rId6"/>
              <a:srcRect/>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7"/>
              <a:srcRect/>
              <a:stretch>
                <a:fillRect/>
              </a:stretch>
            </p:blipFill>
          </mc:Fallback>
        </mc:AlternateContent>
        <p:spPr bwMode="auto">
          <a:xfrm>
            <a:off x="5254625" y="1981200"/>
            <a:ext cx="957263" cy="4419600"/>
          </a:xfrm>
          <a:prstGeom prst="rect">
            <a:avLst/>
          </a:prstGeom>
          <a:noFill/>
          <a:ln w="9525">
            <a:noFill/>
            <a:miter lim="800000"/>
            <a:headEnd/>
            <a:tailEnd/>
          </a:ln>
        </p:spPr>
      </p:pic>
      <p:pic>
        <p:nvPicPr>
          <p:cNvPr id="41990" name="Picture 7"/>
          <p:cNvPicPr>
            <a:picLocks noChangeAspect="1" noChangeArrowheads="1"/>
          </p:cNvPicPr>
          <p:nvPr/>
        </p:nvPicPr>
        <mc:AlternateContent xmlns:ma="http://schemas.microsoft.com/office/mac/drawingml/2008/main">
          <mc:Choice Requires="ma">
            <p:blipFill>
              <a:blip r:embed="rId8"/>
              <a:srcRect/>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9"/>
              <a:srcRect/>
              <a:stretch>
                <a:fillRect/>
              </a:stretch>
            </p:blipFill>
          </mc:Fallback>
        </mc:AlternateContent>
        <p:spPr bwMode="auto">
          <a:xfrm>
            <a:off x="7288213" y="1981200"/>
            <a:ext cx="941387" cy="4343400"/>
          </a:xfrm>
          <a:prstGeom prst="rect">
            <a:avLst/>
          </a:prstGeom>
          <a:noFill/>
          <a:ln w="9525">
            <a:noFill/>
            <a:miter lim="800000"/>
            <a:headEnd/>
            <a:tailEnd/>
          </a:ln>
        </p:spPr>
      </p:pic>
      <p:sp>
        <p:nvSpPr>
          <p:cNvPr id="41991" name="Text Box 8"/>
          <p:cNvSpPr txBox="1">
            <a:spLocks noChangeArrowheads="1"/>
          </p:cNvSpPr>
          <p:nvPr/>
        </p:nvSpPr>
        <p:spPr bwMode="auto">
          <a:xfrm>
            <a:off x="838200" y="6315075"/>
            <a:ext cx="1371600" cy="466725"/>
          </a:xfrm>
          <a:prstGeom prst="rect">
            <a:avLst/>
          </a:prstGeom>
          <a:noFill/>
          <a:ln w="9525">
            <a:solidFill>
              <a:schemeClr val="tx1"/>
            </a:solidFill>
            <a:miter lim="800000"/>
            <a:headEnd/>
            <a:tailEnd/>
          </a:ln>
        </p:spPr>
        <p:txBody>
          <a:bodyPr>
            <a:prstTxWarp prst="textNoShape">
              <a:avLst/>
            </a:prstTxWarp>
            <a:spAutoFit/>
          </a:bodyPr>
          <a:lstStyle/>
          <a:p>
            <a:pPr algn="ctr">
              <a:spcBef>
                <a:spcPct val="50000"/>
              </a:spcBef>
            </a:pPr>
            <a:r>
              <a:rPr lang="en-US"/>
              <a:t>Low salt</a:t>
            </a:r>
          </a:p>
        </p:txBody>
      </p:sp>
      <p:sp>
        <p:nvSpPr>
          <p:cNvPr id="41992" name="Text Box 9"/>
          <p:cNvSpPr txBox="1">
            <a:spLocks noChangeArrowheads="1"/>
          </p:cNvSpPr>
          <p:nvPr/>
        </p:nvSpPr>
        <p:spPr bwMode="auto">
          <a:xfrm>
            <a:off x="7010400" y="6315075"/>
            <a:ext cx="1524000" cy="466725"/>
          </a:xfrm>
          <a:prstGeom prst="rect">
            <a:avLst/>
          </a:prstGeom>
          <a:noFill/>
          <a:ln w="9525">
            <a:solidFill>
              <a:schemeClr val="tx1"/>
            </a:solidFill>
            <a:miter lim="800000"/>
            <a:headEnd/>
            <a:tailEnd/>
          </a:ln>
        </p:spPr>
        <p:txBody>
          <a:bodyPr>
            <a:prstTxWarp prst="textNoShape">
              <a:avLst/>
            </a:prstTxWarp>
            <a:spAutoFit/>
          </a:bodyPr>
          <a:lstStyle/>
          <a:p>
            <a:pPr algn="ctr">
              <a:spcBef>
                <a:spcPct val="50000"/>
              </a:spcBef>
            </a:pPr>
            <a:r>
              <a:rPr lang="en-US"/>
              <a:t>High salt</a:t>
            </a:r>
          </a:p>
        </p:txBody>
      </p:sp>
      <p:sp>
        <p:nvSpPr>
          <p:cNvPr id="41993" name="Line 10"/>
          <p:cNvSpPr>
            <a:spLocks noChangeShapeType="1"/>
          </p:cNvSpPr>
          <p:nvPr/>
        </p:nvSpPr>
        <p:spPr bwMode="auto">
          <a:xfrm>
            <a:off x="2400300" y="6553200"/>
            <a:ext cx="4419600" cy="0"/>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762000" y="304800"/>
            <a:ext cx="7793038" cy="1143000"/>
          </a:xfrm>
        </p:spPr>
        <p:txBody>
          <a:bodyPr/>
          <a:lstStyle/>
          <a:p>
            <a:pPr eaLnBrk="1" hangingPunct="1"/>
            <a:r>
              <a:rPr lang="en-US">
                <a:ea typeface="ＭＳ Ｐゴシック" pitchFamily="27" charset="-128"/>
                <a:cs typeface="ＭＳ Ｐゴシック" pitchFamily="27" charset="-128"/>
              </a:rPr>
              <a:t>Examples</a:t>
            </a:r>
          </a:p>
        </p:txBody>
      </p:sp>
      <p:graphicFrame>
        <p:nvGraphicFramePr>
          <p:cNvPr id="172070" name="Group 38"/>
          <p:cNvGraphicFramePr>
            <a:graphicFrameLocks noGrp="1"/>
          </p:cNvGraphicFramePr>
          <p:nvPr/>
        </p:nvGraphicFramePr>
        <p:xfrm>
          <a:off x="609600" y="1828800"/>
          <a:ext cx="8001000" cy="4597400"/>
        </p:xfrm>
        <a:graphic>
          <a:graphicData uri="http://schemas.openxmlformats.org/drawingml/2006/table">
            <a:tbl>
              <a:tblPr/>
              <a:tblGrid>
                <a:gridCol w="2667000"/>
                <a:gridCol w="2667000"/>
                <a:gridCol w="2667000"/>
              </a:tblGrid>
              <a:tr h="5334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12" charset="2"/>
                        <a:buNone/>
                        <a:tabLst/>
                      </a:pPr>
                      <a:r>
                        <a:rPr kumimoji="0" lang="en-US" sz="2400" b="0" i="0" u="none" strike="noStrike" cap="none" normalizeH="0" baseline="0">
                          <a:ln>
                            <a:noFill/>
                          </a:ln>
                          <a:solidFill>
                            <a:schemeClr val="accent2"/>
                          </a:solidFill>
                          <a:effectLst/>
                          <a:latin typeface="Arial" pitchFamily="-112" charset="0"/>
                        </a:rPr>
                        <a:t>Name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12" charset="2"/>
                        <a:buNone/>
                        <a:tabLst/>
                      </a:pPr>
                      <a:r>
                        <a:rPr kumimoji="0" lang="en-US" sz="2400" b="0" i="0" u="none" strike="noStrike" cap="none" normalizeH="0" baseline="0" dirty="0" err="1">
                          <a:ln>
                            <a:noFill/>
                          </a:ln>
                          <a:solidFill>
                            <a:schemeClr val="accent2"/>
                          </a:solidFill>
                          <a:effectLst/>
                          <a:latin typeface="Arial" pitchFamily="-112" charset="0"/>
                        </a:rPr>
                        <a:t>Ionizable</a:t>
                      </a:r>
                      <a:r>
                        <a:rPr kumimoji="0" lang="en-US" sz="2400" b="0" i="0" u="none" strike="noStrike" cap="none" normalizeH="0" baseline="0" dirty="0">
                          <a:ln>
                            <a:noFill/>
                          </a:ln>
                          <a:solidFill>
                            <a:schemeClr val="accent2"/>
                          </a:solidFill>
                          <a:effectLst/>
                          <a:latin typeface="Arial" pitchFamily="-112" charset="0"/>
                        </a:rPr>
                        <a:t> group</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12" charset="2"/>
                        <a:buNone/>
                        <a:tabLst/>
                      </a:pPr>
                      <a:r>
                        <a:rPr kumimoji="0" lang="en-US" sz="2400" b="0" i="0" u="none" strike="noStrike" cap="none" normalizeH="0" baseline="0">
                          <a:ln>
                            <a:noFill/>
                          </a:ln>
                          <a:solidFill>
                            <a:schemeClr val="accent2"/>
                          </a:solidFill>
                          <a:effectLst/>
                          <a:latin typeface="Arial" pitchFamily="-112" charset="0"/>
                        </a:rPr>
                        <a:t>Type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folHlink"/>
                    </a:solidFill>
                  </a:tcPr>
                </a:tc>
              </a:tr>
              <a:tr h="1016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12" charset="2"/>
                        <a:buNone/>
                        <a:tabLst/>
                      </a:pPr>
                      <a:r>
                        <a:rPr kumimoji="0" lang="en-US" sz="2400" b="0" i="0" u="none" strike="noStrike" cap="none" normalizeH="0" baseline="0">
                          <a:ln>
                            <a:noFill/>
                          </a:ln>
                          <a:solidFill>
                            <a:schemeClr val="tx1"/>
                          </a:solidFill>
                          <a:effectLst/>
                          <a:latin typeface="Arial" pitchFamily="-112" charset="0"/>
                        </a:rPr>
                        <a:t>DEAE-Sephadex</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12" charset="2"/>
                        <a:buNone/>
                        <a:tabLst/>
                      </a:pPr>
                      <a:r>
                        <a:rPr kumimoji="0" lang="en-US" sz="2400" b="0" i="0" u="none" strike="noStrike" cap="none" normalizeH="0" baseline="0">
                          <a:ln>
                            <a:noFill/>
                          </a:ln>
                          <a:solidFill>
                            <a:schemeClr val="tx1"/>
                          </a:solidFill>
                          <a:effectLst/>
                          <a:latin typeface="Arial" pitchFamily="-112" charset="0"/>
                        </a:rPr>
                        <a:t>Diethylaminoethyl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12" charset="2"/>
                        <a:buNone/>
                        <a:tabLst/>
                      </a:pPr>
                      <a:r>
                        <a:rPr kumimoji="0" lang="en-US" sz="2400" b="0" i="0" u="none" strike="noStrike" cap="none" normalizeH="0" baseline="0">
                          <a:ln>
                            <a:noFill/>
                          </a:ln>
                          <a:solidFill>
                            <a:schemeClr val="tx1"/>
                          </a:solidFill>
                          <a:effectLst/>
                          <a:latin typeface="Arial" pitchFamily="-112" charset="0"/>
                        </a:rPr>
                        <a:t>Weakly basic</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12" charset="2"/>
                        <a:buNone/>
                        <a:tabLst/>
                      </a:pPr>
                      <a:r>
                        <a:rPr kumimoji="0" lang="en-US" sz="2400" b="0" i="0" u="none" strike="noStrike" cap="none" normalizeH="0" baseline="0">
                          <a:ln>
                            <a:noFill/>
                          </a:ln>
                          <a:solidFill>
                            <a:schemeClr val="tx1"/>
                          </a:solidFill>
                          <a:effectLst/>
                          <a:latin typeface="Arial" pitchFamily="-112" charset="0"/>
                        </a:rPr>
                        <a:t>SP-Sepharose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12" charset="2"/>
                        <a:buNone/>
                        <a:tabLst/>
                      </a:pPr>
                      <a:r>
                        <a:rPr kumimoji="0" lang="en-US" sz="2400" b="0" i="0" u="none" strike="noStrike" cap="none" normalizeH="0" baseline="0">
                          <a:ln>
                            <a:noFill/>
                          </a:ln>
                          <a:solidFill>
                            <a:schemeClr val="tx1"/>
                          </a:solidFill>
                          <a:effectLst/>
                          <a:latin typeface="Arial" pitchFamily="-112" charset="0"/>
                        </a:rPr>
                        <a:t>Methylsulfonate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12" charset="2"/>
                        <a:buNone/>
                        <a:tabLst/>
                      </a:pPr>
                      <a:r>
                        <a:rPr kumimoji="0" lang="en-US" sz="2400" b="0" i="0" u="none" strike="noStrike" cap="none" normalizeH="0" baseline="0">
                          <a:ln>
                            <a:noFill/>
                          </a:ln>
                          <a:solidFill>
                            <a:schemeClr val="tx1"/>
                          </a:solidFill>
                          <a:effectLst/>
                          <a:latin typeface="Arial" pitchFamily="-112" charset="0"/>
                        </a:rPr>
                        <a:t>Strongly acidic</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12" charset="2"/>
                        <a:buNone/>
                        <a:tabLst/>
                      </a:pPr>
                      <a:r>
                        <a:rPr kumimoji="0" lang="en-US" sz="2400" b="0" i="0" u="none" strike="noStrike" cap="none" normalizeH="0" baseline="0">
                          <a:ln>
                            <a:noFill/>
                          </a:ln>
                          <a:solidFill>
                            <a:schemeClr val="tx1"/>
                          </a:solidFill>
                          <a:effectLst/>
                          <a:latin typeface="Arial" pitchFamily="-112" charset="0"/>
                        </a:rPr>
                        <a:t>Bio-Rex 70</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12" charset="2"/>
                        <a:buNone/>
                        <a:tabLst/>
                      </a:pPr>
                      <a:r>
                        <a:rPr kumimoji="0" lang="en-US" sz="2400" b="0" i="0" u="none" strike="noStrike" cap="none" normalizeH="0" baseline="0">
                          <a:ln>
                            <a:noFill/>
                          </a:ln>
                          <a:solidFill>
                            <a:schemeClr val="tx1"/>
                          </a:solidFill>
                          <a:effectLst/>
                          <a:latin typeface="Arial" pitchFamily="-112" charset="0"/>
                        </a:rPr>
                        <a:t>Carboxylic acid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12" charset="2"/>
                        <a:buNone/>
                        <a:tabLst/>
                      </a:pPr>
                      <a:r>
                        <a:rPr kumimoji="0" lang="en-US" sz="2400" b="0" i="0" u="none" strike="noStrike" cap="none" normalizeH="0" baseline="0">
                          <a:ln>
                            <a:noFill/>
                          </a:ln>
                          <a:solidFill>
                            <a:schemeClr val="tx1"/>
                          </a:solidFill>
                          <a:effectLst/>
                          <a:latin typeface="Arial" pitchFamily="-112" charset="0"/>
                        </a:rPr>
                        <a:t>Weakly acidic</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12" charset="2"/>
                        <a:buNone/>
                        <a:tabLst/>
                      </a:pPr>
                      <a:r>
                        <a:rPr kumimoji="0" lang="en-US" sz="2400" b="0" i="0" u="none" strike="noStrike" cap="none" normalizeH="0" baseline="0">
                          <a:ln>
                            <a:noFill/>
                          </a:ln>
                          <a:solidFill>
                            <a:schemeClr val="tx1"/>
                          </a:solidFill>
                          <a:effectLst/>
                          <a:latin typeface="Arial" pitchFamily="-112" charset="0"/>
                        </a:rPr>
                        <a:t>P cellulose</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112" charset="2"/>
                        <a:buNone/>
                        <a:tabLst/>
                      </a:pPr>
                      <a:r>
                        <a:rPr kumimoji="0" lang="en-US" sz="2400" b="0" i="0" u="none" strike="noStrike" cap="none" normalizeH="0" baseline="0">
                          <a:ln>
                            <a:noFill/>
                          </a:ln>
                          <a:solidFill>
                            <a:schemeClr val="tx1"/>
                          </a:solidFill>
                          <a:effectLst/>
                          <a:latin typeface="Arial" pitchFamily="-112" charset="0"/>
                        </a:rPr>
                        <a:t>Phosphate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112" charset="2"/>
                        <a:buNone/>
                        <a:tabLst/>
                      </a:pPr>
                      <a:r>
                        <a:rPr kumimoji="0" lang="en-US" sz="2400" b="0" i="0" u="none" strike="noStrike" cap="none" normalizeH="0" baseline="0" dirty="0">
                          <a:ln>
                            <a:noFill/>
                          </a:ln>
                          <a:solidFill>
                            <a:schemeClr val="tx1"/>
                          </a:solidFill>
                          <a:effectLst/>
                          <a:latin typeface="Arial" pitchFamily="-112" charset="0"/>
                        </a:rPr>
                        <a:t>Strongly &amp; weakly acidic</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solidFill>
                  <a:srgbClr val="FF0000"/>
                </a:solidFill>
                <a:ea typeface="ＭＳ Ｐゴシック" pitchFamily="27" charset="-128"/>
                <a:cs typeface="ＭＳ Ｐゴシック" pitchFamily="27" charset="-128"/>
              </a:rPr>
              <a:t>Gel Filtration</a:t>
            </a:r>
          </a:p>
        </p:txBody>
      </p:sp>
      <p:pic>
        <p:nvPicPr>
          <p:cNvPr id="46083" name="Picture 3" descr="4_39b"/>
          <p:cNvPicPr>
            <a:picLocks noChangeAspect="1" noChangeArrowheads="1"/>
          </p:cNvPicPr>
          <p:nvPr/>
        </p:nvPicPr>
        <p:blipFill>
          <a:blip r:embed="rId2"/>
          <a:srcRect/>
          <a:stretch>
            <a:fillRect/>
          </a:stretch>
        </p:blipFill>
        <p:spPr bwMode="auto">
          <a:xfrm>
            <a:off x="2209800" y="1905000"/>
            <a:ext cx="4953000" cy="4643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09600" y="457200"/>
            <a:ext cx="7993063" cy="1143000"/>
          </a:xfrm>
        </p:spPr>
        <p:txBody>
          <a:bodyPr>
            <a:normAutofit fontScale="90000"/>
          </a:bodyPr>
          <a:lstStyle/>
          <a:p>
            <a:pPr eaLnBrk="1" hangingPunct="1"/>
            <a:r>
              <a:rPr lang="en-US">
                <a:ea typeface="ＭＳ Ｐゴシック" pitchFamily="27" charset="-128"/>
                <a:cs typeface="ＭＳ Ｐゴシック" pitchFamily="27" charset="-128"/>
              </a:rPr>
              <a:t>Size Exclusion Chromatography</a:t>
            </a:r>
          </a:p>
        </p:txBody>
      </p:sp>
      <p:sp>
        <p:nvSpPr>
          <p:cNvPr id="44035" name="Rectangle 4"/>
          <p:cNvSpPr>
            <a:spLocks noGrp="1" noChangeArrowheads="1"/>
          </p:cNvSpPr>
          <p:nvPr>
            <p:ph type="body" sz="half" idx="2"/>
          </p:nvPr>
        </p:nvSpPr>
        <p:spPr>
          <a:xfrm>
            <a:off x="4724400" y="1905000"/>
            <a:ext cx="3810000" cy="4495800"/>
          </a:xfrm>
        </p:spPr>
        <p:txBody>
          <a:bodyPr/>
          <a:lstStyle/>
          <a:p>
            <a:pPr eaLnBrk="1" hangingPunct="1">
              <a:lnSpc>
                <a:spcPct val="90000"/>
              </a:lnSpc>
            </a:pPr>
            <a:r>
              <a:rPr lang="en-US" sz="2400">
                <a:ea typeface="ＭＳ Ｐゴシック" pitchFamily="27" charset="-128"/>
                <a:cs typeface="ＭＳ Ｐゴシック" pitchFamily="27" charset="-128"/>
              </a:rPr>
              <a:t>Separates molecules based on size.</a:t>
            </a:r>
          </a:p>
          <a:p>
            <a:pPr eaLnBrk="1" hangingPunct="1">
              <a:lnSpc>
                <a:spcPct val="90000"/>
              </a:lnSpc>
            </a:pPr>
            <a:endParaRPr lang="en-US" sz="2400">
              <a:ea typeface="ＭＳ Ｐゴシック" pitchFamily="27" charset="-128"/>
              <a:cs typeface="ＭＳ Ｐゴシック" pitchFamily="27" charset="-128"/>
            </a:endParaRPr>
          </a:p>
          <a:p>
            <a:pPr eaLnBrk="1" hangingPunct="1">
              <a:lnSpc>
                <a:spcPct val="90000"/>
              </a:lnSpc>
            </a:pPr>
            <a:r>
              <a:rPr lang="en-US" sz="2400">
                <a:ea typeface="ＭＳ Ｐゴシック" pitchFamily="27" charset="-128"/>
                <a:cs typeface="ＭＳ Ｐゴシック" pitchFamily="27" charset="-128"/>
              </a:rPr>
              <a:t>Large molecules exit first.</a:t>
            </a:r>
          </a:p>
          <a:p>
            <a:pPr eaLnBrk="1" hangingPunct="1">
              <a:lnSpc>
                <a:spcPct val="90000"/>
              </a:lnSpc>
            </a:pPr>
            <a:endParaRPr lang="en-US" sz="2400">
              <a:ea typeface="ＭＳ Ｐゴシック" pitchFamily="27" charset="-128"/>
              <a:cs typeface="ＭＳ Ｐゴシック" pitchFamily="27" charset="-128"/>
            </a:endParaRPr>
          </a:p>
          <a:p>
            <a:pPr eaLnBrk="1" hangingPunct="1">
              <a:lnSpc>
                <a:spcPct val="90000"/>
              </a:lnSpc>
            </a:pPr>
            <a:r>
              <a:rPr lang="en-US" sz="2400">
                <a:ea typeface="ＭＳ Ｐゴシック" pitchFamily="27" charset="-128"/>
                <a:cs typeface="ＭＳ Ｐゴシック" pitchFamily="27" charset="-128"/>
              </a:rPr>
              <a:t>Mobile phase</a:t>
            </a:r>
          </a:p>
          <a:p>
            <a:pPr lvl="1" eaLnBrk="1" hangingPunct="1">
              <a:lnSpc>
                <a:spcPct val="90000"/>
              </a:lnSpc>
            </a:pPr>
            <a:r>
              <a:rPr lang="en-US" sz="2000"/>
              <a:t>Liquid</a:t>
            </a:r>
          </a:p>
          <a:p>
            <a:pPr lvl="1" eaLnBrk="1" hangingPunct="1">
              <a:lnSpc>
                <a:spcPct val="90000"/>
              </a:lnSpc>
            </a:pPr>
            <a:endParaRPr lang="en-US" sz="2000"/>
          </a:p>
          <a:p>
            <a:pPr eaLnBrk="1" hangingPunct="1">
              <a:lnSpc>
                <a:spcPct val="90000"/>
              </a:lnSpc>
            </a:pPr>
            <a:r>
              <a:rPr lang="en-US" sz="2400">
                <a:ea typeface="ＭＳ Ｐゴシック" pitchFamily="27" charset="-128"/>
                <a:cs typeface="ＭＳ Ｐゴシック" pitchFamily="27" charset="-128"/>
              </a:rPr>
              <a:t>Stationary phase</a:t>
            </a:r>
          </a:p>
          <a:p>
            <a:pPr lvl="1" eaLnBrk="1" hangingPunct="1">
              <a:lnSpc>
                <a:spcPct val="90000"/>
              </a:lnSpc>
            </a:pPr>
            <a:r>
              <a:rPr lang="en-US" sz="2000"/>
              <a:t>Insoluble, porous carbohydrate beads</a:t>
            </a:r>
          </a:p>
        </p:txBody>
      </p:sp>
      <p:grpSp>
        <p:nvGrpSpPr>
          <p:cNvPr id="2" name="Group 11"/>
          <p:cNvGrpSpPr>
            <a:grpSpLocks/>
          </p:cNvGrpSpPr>
          <p:nvPr/>
        </p:nvGrpSpPr>
        <p:grpSpPr bwMode="auto">
          <a:xfrm>
            <a:off x="838200" y="1943100"/>
            <a:ext cx="3581400" cy="4762500"/>
            <a:chOff x="672" y="1224"/>
            <a:chExt cx="2304" cy="3096"/>
          </a:xfrm>
        </p:grpSpPr>
        <p:pic>
          <p:nvPicPr>
            <p:cNvPr id="44037" name="Picture 8"/>
            <p:cNvPicPr>
              <a:picLocks noChangeAspect="1" noChangeArrowheads="1"/>
            </p:cNvPicPr>
            <p:nvPr/>
          </p:nvPicPr>
          <mc:AlternateContent xmlns:ma="http://schemas.microsoft.com/office/mac/drawingml/2008/main">
            <mc:Choice Requires="ma">
              <p:blipFill>
                <a:blip r:embed="rId2"/>
                <a:srcRect/>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rcRect/>
                <a:stretch>
                  <a:fillRect/>
                </a:stretch>
              </p:blipFill>
            </mc:Fallback>
          </mc:AlternateContent>
          <p:spPr bwMode="auto">
            <a:xfrm>
              <a:off x="672" y="1224"/>
              <a:ext cx="694" cy="2912"/>
            </a:xfrm>
            <a:prstGeom prst="rect">
              <a:avLst/>
            </a:prstGeom>
            <a:noFill/>
            <a:ln w="9525">
              <a:noFill/>
              <a:miter lim="800000"/>
              <a:headEnd/>
              <a:tailEnd/>
            </a:ln>
          </p:spPr>
        </p:pic>
        <p:pic>
          <p:nvPicPr>
            <p:cNvPr id="44038" name="Picture 9"/>
            <p:cNvPicPr>
              <a:picLocks noChangeAspect="1" noChangeArrowheads="1"/>
            </p:cNvPicPr>
            <p:nvPr/>
          </p:nvPicPr>
          <p:blipFill>
            <a:blip r:embed="rId4">
              <a:clrChange>
                <a:clrFrom>
                  <a:srgbClr val="FFFFFE"/>
                </a:clrFrom>
                <a:clrTo>
                  <a:srgbClr val="FFFFFE">
                    <a:alpha val="0"/>
                  </a:srgbClr>
                </a:clrTo>
              </a:clrChange>
            </a:blip>
            <a:srcRect/>
            <a:stretch>
              <a:fillRect/>
            </a:stretch>
          </p:blipFill>
          <p:spPr bwMode="auto">
            <a:xfrm>
              <a:off x="2279" y="1584"/>
              <a:ext cx="697" cy="2736"/>
            </a:xfrm>
            <a:prstGeom prst="rect">
              <a:avLst/>
            </a:prstGeom>
            <a:noFill/>
            <a:ln w="9525">
              <a:noFill/>
              <a:miter lim="800000"/>
              <a:headEnd/>
              <a:tailEnd/>
            </a:ln>
          </p:spPr>
        </p:pic>
        <p:pic>
          <p:nvPicPr>
            <p:cNvPr id="44039" name="Picture 10"/>
            <p:cNvPicPr>
              <a:picLocks noChangeAspect="1" noChangeArrowheads="1"/>
            </p:cNvPicPr>
            <p:nvPr/>
          </p:nvPicPr>
          <p:blipFill>
            <a:blip r:embed="rId5">
              <a:clrChange>
                <a:clrFrom>
                  <a:srgbClr val="FFFFFE"/>
                </a:clrFrom>
                <a:clrTo>
                  <a:srgbClr val="FFFFFE">
                    <a:alpha val="0"/>
                  </a:srgbClr>
                </a:clrTo>
              </a:clrChange>
            </a:blip>
            <a:srcRect/>
            <a:stretch>
              <a:fillRect/>
            </a:stretch>
          </p:blipFill>
          <p:spPr bwMode="auto">
            <a:xfrm>
              <a:off x="1455" y="1584"/>
              <a:ext cx="735" cy="2604"/>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381000"/>
            <a:ext cx="9144000" cy="457200"/>
          </a:xfrm>
        </p:spPr>
        <p:txBody>
          <a:bodyPr/>
          <a:lstStyle/>
          <a:p>
            <a:pPr eaLnBrk="1" hangingPunct="1"/>
            <a:r>
              <a:rPr lang="en-US" sz="4400">
                <a:ea typeface="ＭＳ Ｐゴシック" pitchFamily="27" charset="-128"/>
                <a:cs typeface="ＭＳ Ｐゴシック" pitchFamily="27" charset="-128"/>
              </a:rPr>
              <a:t>Size Exclusion Chromatography</a:t>
            </a:r>
          </a:p>
        </p:txBody>
      </p:sp>
      <p:pic>
        <p:nvPicPr>
          <p:cNvPr id="45059" name="Picture 3" descr="Fig 05-18b.GIF                                                 00016AB9&#10;LPOB 3.0 IRCD                  B243B1B0:"/>
          <p:cNvPicPr>
            <a:picLocks noChangeAspect="1" noChangeArrowheads="1"/>
          </p:cNvPicPr>
          <p:nvPr/>
        </p:nvPicPr>
        <p:blipFill>
          <a:blip r:embed="rId2">
            <a:lum bright="-28000" contrast="28000"/>
          </a:blip>
          <a:srcRect/>
          <a:stretch>
            <a:fillRect/>
          </a:stretch>
        </p:blipFill>
        <p:spPr bwMode="auto">
          <a:xfrm>
            <a:off x="381000" y="1143000"/>
            <a:ext cx="2509838" cy="5129213"/>
          </a:xfrm>
          <a:prstGeom prst="rect">
            <a:avLst/>
          </a:prstGeom>
          <a:noFill/>
          <a:ln w="9525">
            <a:noFill/>
            <a:miter lim="800000"/>
            <a:headEnd/>
            <a:tailEnd/>
          </a:ln>
        </p:spPr>
      </p:pic>
      <p:sp>
        <p:nvSpPr>
          <p:cNvPr id="45060" name="Text Box 4"/>
          <p:cNvSpPr txBox="1">
            <a:spLocks noChangeArrowheads="1"/>
          </p:cNvSpPr>
          <p:nvPr/>
        </p:nvSpPr>
        <p:spPr bwMode="auto">
          <a:xfrm>
            <a:off x="3048000" y="914400"/>
            <a:ext cx="5867400" cy="6186488"/>
          </a:xfrm>
          <a:prstGeom prst="rect">
            <a:avLst/>
          </a:prstGeom>
          <a:noFill/>
          <a:ln w="9525">
            <a:noFill/>
            <a:miter lim="800000"/>
            <a:headEnd/>
            <a:tailEnd/>
          </a:ln>
        </p:spPr>
        <p:txBody>
          <a:bodyPr>
            <a:prstTxWarp prst="textNoShape">
              <a:avLst/>
            </a:prstTxWarp>
            <a:spAutoFit/>
          </a:bodyPr>
          <a:lstStyle/>
          <a:p>
            <a:pPr>
              <a:spcBef>
                <a:spcPct val="50000"/>
              </a:spcBef>
              <a:buFontTx/>
              <a:buChar char="•"/>
            </a:pPr>
            <a:r>
              <a:rPr lang="en-US" sz="1800"/>
              <a:t>  In size-exclusion chromatography (gel-filtration chromatography), proteins migrate as a function of their molecular weights.</a:t>
            </a:r>
          </a:p>
          <a:p>
            <a:pPr>
              <a:spcBef>
                <a:spcPct val="50000"/>
              </a:spcBef>
              <a:buFontTx/>
              <a:buChar char="•"/>
            </a:pPr>
            <a:r>
              <a:rPr lang="en-US" sz="1800"/>
              <a:t>  The solid matrix (beads) contains pores of various sizes.  The probability of entering the pores of the matrix is inversely proportional to the size of the protein.  In fact proteins that are larger than a given size (depending on the resin that is used) are totally excluded from entering the beads.  Therefore, larger proteins have a more direct route to the bottom of the column, by simply going around all of the beads rather than entering the beads.</a:t>
            </a:r>
          </a:p>
          <a:p>
            <a:pPr>
              <a:spcBef>
                <a:spcPct val="50000"/>
              </a:spcBef>
              <a:buFontTx/>
              <a:buChar char="•"/>
            </a:pPr>
            <a:r>
              <a:rPr lang="en-US" sz="1800"/>
              <a:t>  Notice in the figure at left that the large molecules elute first.</a:t>
            </a:r>
          </a:p>
          <a:p>
            <a:pPr>
              <a:spcBef>
                <a:spcPct val="50000"/>
              </a:spcBef>
              <a:buFontTx/>
              <a:buChar char="•"/>
            </a:pPr>
            <a:r>
              <a:rPr lang="en-US" sz="1800"/>
              <a:t>  Size-exclusion chromatography can be used to determine the molecular weight of a particular protein if appropriate standards are available.  As we’ll see in a couple of slides, the elution volume is inversely proportional to the log of the molecular weight. </a:t>
            </a:r>
          </a:p>
          <a:p>
            <a:pPr>
              <a:spcBef>
                <a:spcPct val="50000"/>
              </a:spcBef>
            </a:pPr>
            <a:endParaRPr lang="en-US" sz="180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381000"/>
            <a:ext cx="7793038" cy="1143000"/>
          </a:xfrm>
        </p:spPr>
        <p:txBody>
          <a:bodyPr/>
          <a:lstStyle/>
          <a:p>
            <a:pPr eaLnBrk="1" hangingPunct="1"/>
            <a:r>
              <a:rPr lang="en-US">
                <a:ea typeface="ＭＳ Ｐゴシック" pitchFamily="27" charset="-128"/>
                <a:cs typeface="ＭＳ Ｐゴシック" pitchFamily="27" charset="-128"/>
              </a:rPr>
              <a:t>Affinity Chromatography</a:t>
            </a:r>
          </a:p>
        </p:txBody>
      </p:sp>
      <p:sp>
        <p:nvSpPr>
          <p:cNvPr id="52227" name="Rectangle 3"/>
          <p:cNvSpPr>
            <a:spLocks noGrp="1" noChangeArrowheads="1"/>
          </p:cNvSpPr>
          <p:nvPr>
            <p:ph type="body" sz="half" idx="1"/>
          </p:nvPr>
        </p:nvSpPr>
        <p:spPr>
          <a:xfrm>
            <a:off x="533400" y="2590800"/>
            <a:ext cx="3810000" cy="3240088"/>
          </a:xfrm>
        </p:spPr>
        <p:txBody>
          <a:bodyPr/>
          <a:lstStyle/>
          <a:p>
            <a:pPr eaLnBrk="1" hangingPunct="1"/>
            <a:r>
              <a:rPr lang="en-US" sz="2800">
                <a:ea typeface="ＭＳ Ｐゴシック" pitchFamily="27" charset="-128"/>
                <a:cs typeface="ＭＳ Ｐゴシック" pitchFamily="27" charset="-128"/>
              </a:rPr>
              <a:t>Mobile phase</a:t>
            </a:r>
          </a:p>
          <a:p>
            <a:pPr lvl="1" eaLnBrk="1" hangingPunct="1"/>
            <a:r>
              <a:rPr lang="en-US" sz="2400"/>
              <a:t>Usually liquid</a:t>
            </a:r>
          </a:p>
          <a:p>
            <a:pPr eaLnBrk="1" hangingPunct="1"/>
            <a:endParaRPr lang="en-US" sz="2400">
              <a:ea typeface="ＭＳ Ｐゴシック" pitchFamily="27" charset="-128"/>
              <a:cs typeface="ＭＳ Ｐゴシック" pitchFamily="27" charset="-128"/>
            </a:endParaRPr>
          </a:p>
          <a:p>
            <a:pPr eaLnBrk="1" hangingPunct="1"/>
            <a:r>
              <a:rPr lang="en-US" sz="2800">
                <a:ea typeface="ＭＳ Ｐゴシック" pitchFamily="27" charset="-128"/>
                <a:cs typeface="ＭＳ Ｐゴシック" pitchFamily="27" charset="-128"/>
              </a:rPr>
              <a:t>Stationary phase</a:t>
            </a:r>
          </a:p>
          <a:p>
            <a:pPr lvl="1" eaLnBrk="1" hangingPunct="1"/>
            <a:r>
              <a:rPr lang="en-US" sz="2400"/>
              <a:t>Receptor bound to inert bead</a:t>
            </a:r>
          </a:p>
          <a:p>
            <a:pPr lvl="1" eaLnBrk="1" hangingPunct="1">
              <a:buFont typeface="Wingdings" pitchFamily="27" charset="2"/>
              <a:buNone/>
            </a:pPr>
            <a:endParaRPr lang="en-US" sz="2400"/>
          </a:p>
        </p:txBody>
      </p:sp>
      <p:grpSp>
        <p:nvGrpSpPr>
          <p:cNvPr id="2" name="Group 15"/>
          <p:cNvGrpSpPr>
            <a:grpSpLocks/>
          </p:cNvGrpSpPr>
          <p:nvPr/>
        </p:nvGrpSpPr>
        <p:grpSpPr bwMode="auto">
          <a:xfrm>
            <a:off x="6134100" y="1905000"/>
            <a:ext cx="1143000" cy="4267200"/>
            <a:chOff x="3600" y="1248"/>
            <a:chExt cx="841" cy="2880"/>
          </a:xfrm>
        </p:grpSpPr>
        <p:pic>
          <p:nvPicPr>
            <p:cNvPr id="52230" name="Picture 5"/>
            <p:cNvPicPr>
              <a:picLocks noChangeAspect="1" noChangeArrowheads="1"/>
            </p:cNvPicPr>
            <p:nvPr/>
          </p:nvPicPr>
          <mc:AlternateContent xmlns:ma="http://schemas.microsoft.com/office/mac/drawingml/2008/main">
            <mc:Choice Requires="ma">
              <p:blipFill>
                <a:blip r:embed="rId2"/>
                <a:srcRect/>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rcRect/>
                <a:stretch>
                  <a:fillRect/>
                </a:stretch>
              </p:blipFill>
            </mc:Fallback>
          </mc:AlternateContent>
          <p:spPr bwMode="auto">
            <a:xfrm>
              <a:off x="3600" y="1248"/>
              <a:ext cx="841" cy="2880"/>
            </a:xfrm>
            <a:prstGeom prst="rect">
              <a:avLst/>
            </a:prstGeom>
            <a:noFill/>
            <a:ln w="9525">
              <a:noFill/>
              <a:miter lim="800000"/>
              <a:headEnd/>
              <a:tailEnd/>
            </a:ln>
          </p:spPr>
        </p:pic>
        <p:sp>
          <p:nvSpPr>
            <p:cNvPr id="52231" name="AutoShape 7"/>
            <p:cNvSpPr>
              <a:spLocks noChangeArrowheads="1"/>
            </p:cNvSpPr>
            <p:nvPr/>
          </p:nvSpPr>
          <p:spPr bwMode="auto">
            <a:xfrm rot="5385381">
              <a:off x="4040" y="2408"/>
              <a:ext cx="144" cy="96"/>
            </a:xfrm>
            <a:prstGeom prst="flowChartSort">
              <a:avLst/>
            </a:prstGeom>
            <a:solidFill>
              <a:schemeClr val="folHlink"/>
            </a:solidFill>
            <a:ln w="9525">
              <a:solidFill>
                <a:schemeClr val="tx1"/>
              </a:solidFill>
              <a:miter lim="800000"/>
              <a:headEnd/>
              <a:tailEnd/>
            </a:ln>
          </p:spPr>
          <p:txBody>
            <a:bodyPr wrap="none" anchor="ctr">
              <a:prstTxWarp prst="textNoShape">
                <a:avLst/>
              </a:prstTxWarp>
            </a:bodyPr>
            <a:lstStyle/>
            <a:p>
              <a:endParaRPr lang="en-US"/>
            </a:p>
          </p:txBody>
        </p:sp>
        <p:sp>
          <p:nvSpPr>
            <p:cNvPr id="52232" name="AutoShape 10"/>
            <p:cNvSpPr>
              <a:spLocks noChangeArrowheads="1"/>
            </p:cNvSpPr>
            <p:nvPr/>
          </p:nvSpPr>
          <p:spPr bwMode="auto">
            <a:xfrm rot="5385381">
              <a:off x="4040" y="2632"/>
              <a:ext cx="144" cy="96"/>
            </a:xfrm>
            <a:prstGeom prst="flowChartSort">
              <a:avLst/>
            </a:prstGeom>
            <a:solidFill>
              <a:schemeClr val="folHlink"/>
            </a:solidFill>
            <a:ln w="9525">
              <a:solidFill>
                <a:schemeClr val="tx1"/>
              </a:solidFill>
              <a:miter lim="800000"/>
              <a:headEnd/>
              <a:tailEnd/>
            </a:ln>
          </p:spPr>
          <p:txBody>
            <a:bodyPr wrap="none" anchor="ctr">
              <a:prstTxWarp prst="textNoShape">
                <a:avLst/>
              </a:prstTxWarp>
            </a:bodyPr>
            <a:lstStyle/>
            <a:p>
              <a:endParaRPr lang="en-US"/>
            </a:p>
          </p:txBody>
        </p:sp>
        <p:sp>
          <p:nvSpPr>
            <p:cNvPr id="52233" name="AutoShape 11"/>
            <p:cNvSpPr>
              <a:spLocks noChangeArrowheads="1"/>
            </p:cNvSpPr>
            <p:nvPr/>
          </p:nvSpPr>
          <p:spPr bwMode="auto">
            <a:xfrm rot="5385381">
              <a:off x="4064" y="2864"/>
              <a:ext cx="144" cy="96"/>
            </a:xfrm>
            <a:prstGeom prst="flowChartSort">
              <a:avLst/>
            </a:prstGeom>
            <a:solidFill>
              <a:schemeClr val="folHlink"/>
            </a:solidFill>
            <a:ln w="9525">
              <a:solidFill>
                <a:schemeClr val="tx1"/>
              </a:solidFill>
              <a:miter lim="800000"/>
              <a:headEnd/>
              <a:tailEnd/>
            </a:ln>
          </p:spPr>
          <p:txBody>
            <a:bodyPr wrap="none" anchor="ctr">
              <a:prstTxWarp prst="textNoShape">
                <a:avLst/>
              </a:prstTxWarp>
            </a:bodyPr>
            <a:lstStyle/>
            <a:p>
              <a:endParaRPr lang="en-US"/>
            </a:p>
          </p:txBody>
        </p:sp>
        <p:sp>
          <p:nvSpPr>
            <p:cNvPr id="52234" name="AutoShape 12"/>
            <p:cNvSpPr>
              <a:spLocks noChangeArrowheads="1"/>
            </p:cNvSpPr>
            <p:nvPr/>
          </p:nvSpPr>
          <p:spPr bwMode="auto">
            <a:xfrm rot="5385381">
              <a:off x="4056" y="3080"/>
              <a:ext cx="144" cy="96"/>
            </a:xfrm>
            <a:prstGeom prst="flowChartSort">
              <a:avLst/>
            </a:prstGeom>
            <a:solidFill>
              <a:schemeClr val="folHlink"/>
            </a:solidFill>
            <a:ln w="9525">
              <a:solidFill>
                <a:schemeClr val="tx1"/>
              </a:solidFill>
              <a:miter lim="800000"/>
              <a:headEnd/>
              <a:tailEnd/>
            </a:ln>
          </p:spPr>
          <p:txBody>
            <a:bodyPr wrap="none" anchor="ctr">
              <a:prstTxWarp prst="textNoShape">
                <a:avLst/>
              </a:prstTxWarp>
            </a:bodyPr>
            <a:lstStyle/>
            <a:p>
              <a:endParaRPr lang="en-US"/>
            </a:p>
          </p:txBody>
        </p:sp>
        <p:sp>
          <p:nvSpPr>
            <p:cNvPr id="52235" name="AutoShape 13"/>
            <p:cNvSpPr>
              <a:spLocks noChangeArrowheads="1"/>
            </p:cNvSpPr>
            <p:nvPr/>
          </p:nvSpPr>
          <p:spPr bwMode="auto">
            <a:xfrm rot="5385381">
              <a:off x="4048" y="3296"/>
              <a:ext cx="144" cy="96"/>
            </a:xfrm>
            <a:prstGeom prst="flowChartSort">
              <a:avLst/>
            </a:prstGeom>
            <a:solidFill>
              <a:schemeClr val="folHlink"/>
            </a:solidFill>
            <a:ln w="9525">
              <a:solidFill>
                <a:schemeClr val="tx1"/>
              </a:solidFill>
              <a:miter lim="800000"/>
              <a:headEnd/>
              <a:tailEnd/>
            </a:ln>
          </p:spPr>
          <p:txBody>
            <a:bodyPr wrap="none" anchor="ctr">
              <a:prstTxWarp prst="textNoShape">
                <a:avLst/>
              </a:prstTxWarp>
            </a:bodyPr>
            <a:lstStyle/>
            <a:p>
              <a:endParaRPr lang="en-US"/>
            </a:p>
          </p:txBody>
        </p:sp>
        <p:sp>
          <p:nvSpPr>
            <p:cNvPr id="52236" name="AutoShape 14"/>
            <p:cNvSpPr>
              <a:spLocks noChangeArrowheads="1"/>
            </p:cNvSpPr>
            <p:nvPr/>
          </p:nvSpPr>
          <p:spPr bwMode="auto">
            <a:xfrm rot="5385381">
              <a:off x="4024" y="2176"/>
              <a:ext cx="144" cy="96"/>
            </a:xfrm>
            <a:prstGeom prst="flowChartSort">
              <a:avLst/>
            </a:prstGeom>
            <a:solidFill>
              <a:schemeClr val="folHlink"/>
            </a:solidFill>
            <a:ln w="9525">
              <a:solidFill>
                <a:schemeClr val="tx1"/>
              </a:solidFill>
              <a:miter lim="800000"/>
              <a:headEnd/>
              <a:tailEnd/>
            </a:ln>
          </p:spPr>
          <p:txBody>
            <a:bodyPr wrap="none" anchor="ctr">
              <a:prstTxWarp prst="textNoShape">
                <a:avLst/>
              </a:prstTxWarp>
            </a:bodyPr>
            <a:lstStyle/>
            <a:p>
              <a:endParaRPr lang="en-US"/>
            </a:p>
          </p:txBody>
        </p:sp>
      </p:grpSp>
      <p:sp>
        <p:nvSpPr>
          <p:cNvPr id="52229" name="Text Box 16"/>
          <p:cNvSpPr txBox="1">
            <a:spLocks noChangeArrowheads="1"/>
          </p:cNvSpPr>
          <p:nvPr/>
        </p:nvSpPr>
        <p:spPr bwMode="auto">
          <a:xfrm>
            <a:off x="5029200" y="6172200"/>
            <a:ext cx="3352800" cy="466725"/>
          </a:xfrm>
          <a:prstGeom prst="rect">
            <a:avLst/>
          </a:prstGeom>
          <a:solidFill>
            <a:schemeClr val="folHlink"/>
          </a:solidFill>
          <a:ln w="9525">
            <a:solidFill>
              <a:schemeClr val="tx1"/>
            </a:solidFill>
            <a:miter lim="800000"/>
            <a:headEnd/>
            <a:tailEnd/>
          </a:ln>
        </p:spPr>
        <p:txBody>
          <a:bodyPr>
            <a:prstTxWarp prst="textNoShape">
              <a:avLst/>
            </a:prstTxWarp>
            <a:spAutoFit/>
          </a:bodyPr>
          <a:lstStyle/>
          <a:p>
            <a:pPr algn="ctr">
              <a:spcBef>
                <a:spcPct val="50000"/>
              </a:spcBef>
            </a:pPr>
            <a:r>
              <a:rPr lang="en-US">
                <a:solidFill>
                  <a:schemeClr val="accent2"/>
                </a:solidFill>
              </a:rPr>
              <a:t>Immunoaffinity column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533400"/>
            <a:ext cx="7793038" cy="762000"/>
          </a:xfrm>
        </p:spPr>
        <p:txBody>
          <a:bodyPr/>
          <a:lstStyle/>
          <a:p>
            <a:pPr eaLnBrk="1" hangingPunct="1"/>
            <a:r>
              <a:rPr lang="en-US">
                <a:ea typeface="ＭＳ Ｐゴシック" pitchFamily="27" charset="-128"/>
                <a:cs typeface="ＭＳ Ｐゴシック" pitchFamily="27" charset="-128"/>
              </a:rPr>
              <a:t>Lyse Cells</a:t>
            </a:r>
          </a:p>
        </p:txBody>
      </p:sp>
      <p:sp>
        <p:nvSpPr>
          <p:cNvPr id="21507" name="Rectangle 3"/>
          <p:cNvSpPr>
            <a:spLocks noGrp="1" noChangeArrowheads="1"/>
          </p:cNvSpPr>
          <p:nvPr>
            <p:ph type="body" sz="half" idx="1"/>
          </p:nvPr>
        </p:nvSpPr>
        <p:spPr>
          <a:xfrm>
            <a:off x="2514600" y="1752600"/>
            <a:ext cx="4230688" cy="4611688"/>
          </a:xfrm>
        </p:spPr>
        <p:txBody>
          <a:bodyPr/>
          <a:lstStyle/>
          <a:p>
            <a:pPr eaLnBrk="1" hangingPunct="1"/>
            <a:r>
              <a:rPr lang="en-US" sz="2800">
                <a:ea typeface="ＭＳ Ｐゴシック" pitchFamily="27" charset="-128"/>
                <a:cs typeface="ＭＳ Ｐゴシック" pitchFamily="27" charset="-128"/>
              </a:rPr>
              <a:t>Physical</a:t>
            </a:r>
          </a:p>
          <a:p>
            <a:pPr lvl="1" eaLnBrk="1" hangingPunct="1"/>
            <a:r>
              <a:rPr lang="en-US" sz="2400"/>
              <a:t>French pressure cell</a:t>
            </a:r>
          </a:p>
          <a:p>
            <a:pPr lvl="1" eaLnBrk="1" hangingPunct="1"/>
            <a:r>
              <a:rPr lang="en-US" sz="2400"/>
              <a:t>Sonication</a:t>
            </a:r>
          </a:p>
          <a:p>
            <a:pPr lvl="1" eaLnBrk="1" hangingPunct="1"/>
            <a:r>
              <a:rPr lang="en-US" sz="2400"/>
              <a:t>Glass beads</a:t>
            </a:r>
          </a:p>
          <a:p>
            <a:pPr lvl="1" eaLnBrk="1" hangingPunct="1"/>
            <a:endParaRPr lang="en-US" sz="2400"/>
          </a:p>
          <a:p>
            <a:pPr eaLnBrk="1" hangingPunct="1"/>
            <a:r>
              <a:rPr lang="en-US" sz="2800">
                <a:ea typeface="ＭＳ Ｐゴシック" pitchFamily="27" charset="-128"/>
                <a:cs typeface="ＭＳ Ｐゴシック" pitchFamily="27" charset="-128"/>
              </a:rPr>
              <a:t>Chemical</a:t>
            </a:r>
          </a:p>
          <a:p>
            <a:pPr lvl="1" eaLnBrk="1" hangingPunct="1"/>
            <a:r>
              <a:rPr lang="en-US" sz="2400"/>
              <a:t>Detergents</a:t>
            </a:r>
          </a:p>
          <a:p>
            <a:pPr lvl="1" eaLnBrk="1" hangingPunct="1"/>
            <a:r>
              <a:rPr lang="en-US" sz="2400"/>
              <a:t>Enzymes</a:t>
            </a:r>
          </a:p>
          <a:p>
            <a:pPr lvl="1" eaLnBrk="1" hangingPunct="1"/>
            <a:r>
              <a:rPr lang="en-US" sz="2400"/>
              <a:t>Hypotonic buffer</a:t>
            </a:r>
          </a:p>
          <a:p>
            <a:pPr eaLnBrk="1" hangingPunct="1">
              <a:buFont typeface="Wingdings" pitchFamily="27" charset="2"/>
              <a:buNone/>
            </a:pPr>
            <a:endParaRPr lang="en-US" sz="2800">
              <a:ea typeface="ＭＳ Ｐゴシック" pitchFamily="27" charset="-128"/>
              <a:cs typeface="ＭＳ Ｐゴシック" pitchFamily="27"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533400"/>
            <a:ext cx="7793038" cy="762000"/>
          </a:xfrm>
        </p:spPr>
        <p:txBody>
          <a:bodyPr/>
          <a:lstStyle/>
          <a:p>
            <a:pPr eaLnBrk="1" hangingPunct="1"/>
            <a:r>
              <a:rPr lang="en-US" dirty="0">
                <a:ea typeface="ＭＳ Ｐゴシック" pitchFamily="27" charset="-128"/>
                <a:cs typeface="ＭＳ Ｐゴシック" pitchFamily="27" charset="-128"/>
              </a:rPr>
              <a:t>Affinity Chromatography</a:t>
            </a:r>
          </a:p>
        </p:txBody>
      </p:sp>
      <p:pic>
        <p:nvPicPr>
          <p:cNvPr id="50179" name="Picture 3" descr="4_39c"/>
          <p:cNvPicPr>
            <a:picLocks noChangeAspect="1" noChangeArrowheads="1"/>
          </p:cNvPicPr>
          <p:nvPr/>
        </p:nvPicPr>
        <p:blipFill>
          <a:blip r:embed="rId2"/>
          <a:srcRect/>
          <a:stretch>
            <a:fillRect/>
          </a:stretch>
        </p:blipFill>
        <p:spPr bwMode="auto">
          <a:xfrm>
            <a:off x="603250" y="1828800"/>
            <a:ext cx="4730750" cy="4668838"/>
          </a:xfrm>
          <a:prstGeom prst="rect">
            <a:avLst/>
          </a:prstGeom>
          <a:noFill/>
          <a:ln w="9525">
            <a:noFill/>
            <a:miter lim="800000"/>
            <a:headEnd/>
            <a:tailEnd/>
          </a:ln>
        </p:spPr>
      </p:pic>
      <p:sp>
        <p:nvSpPr>
          <p:cNvPr id="50180" name="Text Box 4"/>
          <p:cNvSpPr txBox="1">
            <a:spLocks noChangeArrowheads="1"/>
          </p:cNvSpPr>
          <p:nvPr/>
        </p:nvSpPr>
        <p:spPr bwMode="auto">
          <a:xfrm>
            <a:off x="5257800" y="2667000"/>
            <a:ext cx="3505200" cy="1631216"/>
          </a:xfrm>
          <a:prstGeom prst="rect">
            <a:avLst/>
          </a:prstGeom>
          <a:noFill/>
          <a:ln w="9525">
            <a:noFill/>
            <a:miter lim="800000"/>
            <a:headEnd/>
            <a:tailEnd/>
          </a:ln>
        </p:spPr>
        <p:txBody>
          <a:bodyPr wrap="square">
            <a:prstTxWarp prst="textNoShape">
              <a:avLst/>
            </a:prstTxWarp>
            <a:spAutoFit/>
          </a:bodyPr>
          <a:lstStyle/>
          <a:p>
            <a:r>
              <a:rPr lang="en-US" sz="2000" dirty="0">
                <a:latin typeface="Helvetica"/>
              </a:rPr>
              <a:t>We will use bound</a:t>
            </a:r>
            <a:r>
              <a:rPr lang="en-US" sz="2000" dirty="0" smtClean="0">
                <a:latin typeface="Helvetica"/>
              </a:rPr>
              <a:t> adenosine</a:t>
            </a:r>
            <a:endParaRPr lang="en-US" sz="2000" dirty="0">
              <a:latin typeface="Helvetica"/>
            </a:endParaRPr>
          </a:p>
          <a:p>
            <a:r>
              <a:rPr lang="en-US" sz="2000" dirty="0">
                <a:latin typeface="Helvetica"/>
              </a:rPr>
              <a:t>-5’-monophosphate. This is </a:t>
            </a:r>
          </a:p>
          <a:p>
            <a:r>
              <a:rPr lang="en-US" sz="2000" dirty="0">
                <a:latin typeface="Helvetica"/>
              </a:rPr>
              <a:t>part</a:t>
            </a:r>
            <a:r>
              <a:rPr lang="en-US" sz="2000" dirty="0" smtClean="0">
                <a:latin typeface="Helvetica"/>
              </a:rPr>
              <a:t> of </a:t>
            </a:r>
            <a:r>
              <a:rPr lang="en-US" sz="2000" dirty="0">
                <a:latin typeface="Helvetica"/>
              </a:rPr>
              <a:t>NAD</a:t>
            </a:r>
            <a:r>
              <a:rPr lang="en-US" sz="2000" baseline="30000" dirty="0">
                <a:latin typeface="Helvetica"/>
              </a:rPr>
              <a:t>+</a:t>
            </a:r>
            <a:r>
              <a:rPr lang="en-US" sz="2000" dirty="0">
                <a:latin typeface="Helvetica"/>
              </a:rPr>
              <a:t>.  LDH will </a:t>
            </a:r>
            <a:endParaRPr lang="en-US" sz="2000" dirty="0" smtClean="0">
              <a:latin typeface="Helvetica"/>
            </a:endParaRPr>
          </a:p>
          <a:p>
            <a:r>
              <a:rPr lang="en-US" sz="2000" dirty="0" smtClean="0">
                <a:latin typeface="Helvetica"/>
              </a:rPr>
              <a:t>bind</a:t>
            </a:r>
            <a:r>
              <a:rPr lang="en-US" sz="2000" dirty="0">
                <a:latin typeface="Helvetica"/>
              </a:rPr>
              <a:t>. Release LDH by adding </a:t>
            </a:r>
          </a:p>
          <a:p>
            <a:r>
              <a:rPr lang="en-US" sz="2000" dirty="0">
                <a:latin typeface="Helvetica"/>
              </a:rPr>
              <a:t>NADH</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ea typeface="ＭＳ Ｐゴシック" pitchFamily="27" charset="-128"/>
                <a:cs typeface="ＭＳ Ｐゴシック" pitchFamily="27" charset="-128"/>
              </a:rPr>
              <a:t>Affinity Chromatography</a:t>
            </a:r>
          </a:p>
        </p:txBody>
      </p:sp>
      <p:pic>
        <p:nvPicPr>
          <p:cNvPr id="53251" name="Picture 8"/>
          <p:cNvPicPr>
            <a:picLocks noChangeAspect="1" noChangeArrowheads="1"/>
          </p:cNvPicPr>
          <p:nvPr/>
        </p:nvPicPr>
        <p:blipFill>
          <a:blip r:embed="rId2">
            <a:clrChange>
              <a:clrFrom>
                <a:srgbClr val="FFFFFE"/>
              </a:clrFrom>
              <a:clrTo>
                <a:srgbClr val="FFFFFE">
                  <a:alpha val="0"/>
                </a:srgbClr>
              </a:clrTo>
            </a:clrChange>
          </a:blip>
          <a:srcRect/>
          <a:stretch>
            <a:fillRect/>
          </a:stretch>
        </p:blipFill>
        <p:spPr bwMode="auto">
          <a:xfrm>
            <a:off x="1260475" y="4191000"/>
            <a:ext cx="2565400" cy="1549400"/>
          </a:xfrm>
          <a:prstGeom prst="rect">
            <a:avLst/>
          </a:prstGeom>
          <a:noFill/>
          <a:ln w="9525">
            <a:noFill/>
            <a:miter lim="800000"/>
            <a:headEnd/>
            <a:tailEnd/>
          </a:ln>
        </p:spPr>
      </p:pic>
      <p:pic>
        <p:nvPicPr>
          <p:cNvPr id="53252" name="Picture 10"/>
          <p:cNvPicPr>
            <a:picLocks noChangeAspect="1" noChangeArrowheads="1"/>
          </p:cNvPicPr>
          <p:nvPr/>
        </p:nvPicPr>
        <p:blipFill>
          <a:blip r:embed="rId3">
            <a:clrChange>
              <a:clrFrom>
                <a:srgbClr val="FFFFFE"/>
              </a:clrFrom>
              <a:clrTo>
                <a:srgbClr val="FFFFFE">
                  <a:alpha val="0"/>
                </a:srgbClr>
              </a:clrTo>
            </a:clrChange>
          </a:blip>
          <a:srcRect/>
          <a:stretch>
            <a:fillRect/>
          </a:stretch>
        </p:blipFill>
        <p:spPr bwMode="auto">
          <a:xfrm>
            <a:off x="1114425" y="2362200"/>
            <a:ext cx="2857500" cy="1638300"/>
          </a:xfrm>
          <a:prstGeom prst="rect">
            <a:avLst/>
          </a:prstGeom>
          <a:noFill/>
          <a:ln w="9525">
            <a:noFill/>
            <a:miter lim="800000"/>
            <a:headEnd/>
            <a:tailEnd/>
          </a:ln>
        </p:spPr>
      </p:pic>
      <p:grpSp>
        <p:nvGrpSpPr>
          <p:cNvPr id="2" name="Group 16"/>
          <p:cNvGrpSpPr>
            <a:grpSpLocks/>
          </p:cNvGrpSpPr>
          <p:nvPr/>
        </p:nvGrpSpPr>
        <p:grpSpPr bwMode="auto">
          <a:xfrm>
            <a:off x="4800600" y="3352800"/>
            <a:ext cx="3505200" cy="1638300"/>
            <a:chOff x="2832" y="1632"/>
            <a:chExt cx="2208" cy="1032"/>
          </a:xfrm>
        </p:grpSpPr>
        <p:pic>
          <p:nvPicPr>
            <p:cNvPr id="53254" name="Picture 12"/>
            <p:cNvPicPr>
              <a:picLocks noChangeAspect="1" noChangeArrowheads="1"/>
            </p:cNvPicPr>
            <p:nvPr/>
          </p:nvPicPr>
          <mc:AlternateContent xmlns:ma="http://schemas.microsoft.com/office/mac/drawingml/2008/main">
            <mc:Choice Requires="ma">
              <p:blipFill>
                <a:blip r:embed="rId4"/>
                <a:srcRect/>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5"/>
                <a:srcRect/>
                <a:stretch>
                  <a:fillRect/>
                </a:stretch>
              </p:blipFill>
            </mc:Fallback>
          </mc:AlternateContent>
          <p:spPr bwMode="auto">
            <a:xfrm>
              <a:off x="2832" y="1632"/>
              <a:ext cx="1532" cy="666"/>
            </a:xfrm>
            <a:prstGeom prst="rect">
              <a:avLst/>
            </a:prstGeom>
            <a:noFill/>
            <a:ln w="9525">
              <a:noFill/>
              <a:miter lim="800000"/>
              <a:headEnd/>
              <a:tailEnd/>
            </a:ln>
          </p:spPr>
        </p:pic>
        <p:pic>
          <p:nvPicPr>
            <p:cNvPr id="53255" name="Picture 14"/>
            <p:cNvPicPr>
              <a:picLocks noChangeAspect="1" noChangeArrowheads="1"/>
            </p:cNvPicPr>
            <p:nvPr/>
          </p:nvPicPr>
          <p:blipFill>
            <a:blip r:embed="rId6">
              <a:clrChange>
                <a:clrFrom>
                  <a:srgbClr val="FFFFFE"/>
                </a:clrFrom>
                <a:clrTo>
                  <a:srgbClr val="FFFFFE">
                    <a:alpha val="0"/>
                  </a:srgbClr>
                </a:clrTo>
              </a:clrChange>
            </a:blip>
            <a:srcRect/>
            <a:stretch>
              <a:fillRect/>
            </a:stretch>
          </p:blipFill>
          <p:spPr bwMode="auto">
            <a:xfrm>
              <a:off x="4176" y="1856"/>
              <a:ext cx="864" cy="808"/>
            </a:xfrm>
            <a:prstGeom prst="rect">
              <a:avLst/>
            </a:prstGeom>
            <a:noFill/>
            <a:ln w="9525">
              <a:noFill/>
              <a:miter lim="800000"/>
              <a:headEnd/>
              <a:tailEnd/>
            </a:ln>
          </p:spPr>
        </p:pic>
        <p:sp>
          <p:nvSpPr>
            <p:cNvPr id="53256" name="AutoShape 15"/>
            <p:cNvSpPr>
              <a:spLocks/>
            </p:cNvSpPr>
            <p:nvPr/>
          </p:nvSpPr>
          <p:spPr bwMode="auto">
            <a:xfrm>
              <a:off x="3456" y="2322"/>
              <a:ext cx="672" cy="218"/>
            </a:xfrm>
            <a:prstGeom prst="borderCallout1">
              <a:avLst>
                <a:gd name="adj1" fmla="val 33028"/>
                <a:gd name="adj2" fmla="val 107144"/>
                <a:gd name="adj3" fmla="val -65139"/>
                <a:gd name="adj4" fmla="val 123958"/>
              </a:avLst>
            </a:prstGeom>
            <a:solidFill>
              <a:schemeClr val="accent2"/>
            </a:solidFill>
            <a:ln w="9525">
              <a:solidFill>
                <a:schemeClr val="tx1"/>
              </a:solidFill>
              <a:miter lim="800000"/>
              <a:headEnd/>
              <a:tailEnd/>
            </a:ln>
          </p:spPr>
          <p:txBody>
            <a:bodyPr>
              <a:prstTxWarp prst="textNoShape">
                <a:avLst/>
              </a:prstTxWarp>
              <a:spAutoFit/>
            </a:bodyPr>
            <a:lstStyle/>
            <a:p>
              <a:pPr algn="ctr"/>
              <a:r>
                <a:rPr lang="en-US" sz="1600" b="1"/>
                <a:t>GST tag</a:t>
              </a:r>
              <a:endParaRPr lang="en-US"/>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800" y="228600"/>
            <a:ext cx="7772400" cy="762000"/>
          </a:xfrm>
        </p:spPr>
        <p:txBody>
          <a:bodyPr/>
          <a:lstStyle/>
          <a:p>
            <a:pPr eaLnBrk="1" hangingPunct="1"/>
            <a:r>
              <a:rPr lang="en-US">
                <a:ea typeface="ＭＳ Ｐゴシック" pitchFamily="27" charset="-128"/>
                <a:cs typeface="ＭＳ Ｐゴシック" pitchFamily="27" charset="-128"/>
              </a:rPr>
              <a:t>Affinity Chromatography</a:t>
            </a:r>
          </a:p>
        </p:txBody>
      </p:sp>
      <p:pic>
        <p:nvPicPr>
          <p:cNvPr id="54275" name="Picture 3" descr="Fig 05-18c.GIF                                                 00016AB9&#10;LPOB 3.0 IRCD                  B243B1B0:"/>
          <p:cNvPicPr>
            <a:picLocks noChangeAspect="1" noChangeArrowheads="1"/>
          </p:cNvPicPr>
          <p:nvPr/>
        </p:nvPicPr>
        <p:blipFill>
          <a:blip r:embed="rId2">
            <a:lum bright="-28000" contrast="28000"/>
          </a:blip>
          <a:srcRect/>
          <a:stretch>
            <a:fillRect/>
          </a:stretch>
        </p:blipFill>
        <p:spPr bwMode="auto">
          <a:xfrm>
            <a:off x="762000" y="1371600"/>
            <a:ext cx="2687638" cy="5018088"/>
          </a:xfrm>
          <a:prstGeom prst="rect">
            <a:avLst/>
          </a:prstGeom>
          <a:noFill/>
          <a:ln w="9525">
            <a:noFill/>
            <a:miter lim="800000"/>
            <a:headEnd/>
            <a:tailEnd/>
          </a:ln>
        </p:spPr>
      </p:pic>
      <p:sp>
        <p:nvSpPr>
          <p:cNvPr id="54276" name="Text Box 4"/>
          <p:cNvSpPr txBox="1">
            <a:spLocks noChangeArrowheads="1"/>
          </p:cNvSpPr>
          <p:nvPr/>
        </p:nvSpPr>
        <p:spPr bwMode="auto">
          <a:xfrm>
            <a:off x="3581400" y="1524000"/>
            <a:ext cx="5334000" cy="5078413"/>
          </a:xfrm>
          <a:prstGeom prst="rect">
            <a:avLst/>
          </a:prstGeom>
          <a:noFill/>
          <a:ln w="9525">
            <a:noFill/>
            <a:miter lim="800000"/>
            <a:headEnd/>
            <a:tailEnd/>
          </a:ln>
        </p:spPr>
        <p:txBody>
          <a:bodyPr>
            <a:prstTxWarp prst="textNoShape">
              <a:avLst/>
            </a:prstTxWarp>
            <a:spAutoFit/>
          </a:bodyPr>
          <a:lstStyle/>
          <a:p>
            <a:pPr>
              <a:spcBef>
                <a:spcPct val="50000"/>
              </a:spcBef>
              <a:buFontTx/>
              <a:buChar char="•"/>
            </a:pPr>
            <a:r>
              <a:rPr lang="en-US"/>
              <a:t>  In affinity chromatography, proteins are separated according to their ability to bind to a specific ligand that is connected to the beads of the resin.</a:t>
            </a:r>
          </a:p>
          <a:p>
            <a:pPr>
              <a:spcBef>
                <a:spcPct val="50000"/>
              </a:spcBef>
              <a:buFontTx/>
              <a:buChar char="•"/>
            </a:pPr>
            <a:r>
              <a:rPr lang="en-US"/>
              <a:t>  After the proteins that do not bind the ligand are washed through the column, the bound protein of interest is eluted by a solution containing free ligand.</a:t>
            </a:r>
          </a:p>
          <a:p>
            <a:pPr>
              <a:spcBef>
                <a:spcPct val="50000"/>
              </a:spcBef>
              <a:buFontTx/>
              <a:buChar char="•"/>
            </a:pPr>
            <a:endParaRPr lang="en-US"/>
          </a:p>
          <a:p>
            <a:pPr>
              <a:spcBef>
                <a:spcPct val="50000"/>
              </a:spcBef>
              <a:buFontTx/>
              <a:buChar char="•"/>
            </a:pP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93038" cy="457200"/>
          </a:xfrm>
        </p:spPr>
        <p:txBody>
          <a:bodyPr>
            <a:normAutofit fontScale="90000"/>
          </a:bodyPr>
          <a:lstStyle/>
          <a:p>
            <a:r>
              <a:rPr lang="en-US" dirty="0" smtClean="0"/>
              <a:t>Experimental Procedure</a:t>
            </a:r>
            <a:endParaRPr lang="en-US" dirty="0"/>
          </a:p>
        </p:txBody>
      </p:sp>
      <p:sp>
        <p:nvSpPr>
          <p:cNvPr id="3" name="TextBox 2"/>
          <p:cNvSpPr txBox="1"/>
          <p:nvPr/>
        </p:nvSpPr>
        <p:spPr>
          <a:xfrm>
            <a:off x="762000" y="1447800"/>
            <a:ext cx="7620000" cy="4247317"/>
          </a:xfrm>
          <a:prstGeom prst="rect">
            <a:avLst/>
          </a:prstGeom>
          <a:noFill/>
        </p:spPr>
        <p:txBody>
          <a:bodyPr wrap="square" rtlCol="0">
            <a:spAutoFit/>
          </a:bodyPr>
          <a:lstStyle/>
          <a:p>
            <a:pPr algn="just">
              <a:spcBef>
                <a:spcPts val="1200"/>
              </a:spcBef>
              <a:buClr>
                <a:schemeClr val="accent1"/>
              </a:buClr>
              <a:buSzPct val="80000"/>
              <a:buFont typeface="Wingdings" charset="2"/>
              <a:buChar char="Ø"/>
            </a:pPr>
            <a:r>
              <a:rPr lang="en-US" sz="2000" dirty="0" smtClean="0"/>
              <a:t> After centrifugation and filtration, the supernatant is measured, and 3 </a:t>
            </a:r>
            <a:r>
              <a:rPr lang="en-US" sz="2000" dirty="0" err="1" smtClean="0"/>
              <a:t>mL</a:t>
            </a:r>
            <a:r>
              <a:rPr lang="en-US" sz="2000" dirty="0" smtClean="0"/>
              <a:t> is stored as Fraction 1 (F1).</a:t>
            </a:r>
          </a:p>
          <a:p>
            <a:pPr algn="just">
              <a:spcBef>
                <a:spcPts val="1200"/>
              </a:spcBef>
              <a:buClr>
                <a:schemeClr val="accent1"/>
              </a:buClr>
              <a:buSzPct val="80000"/>
              <a:buFont typeface="Wingdings" charset="2"/>
              <a:buChar char="Ø"/>
            </a:pPr>
            <a:r>
              <a:rPr lang="en-US" sz="2000" dirty="0" smtClean="0"/>
              <a:t> The remaining protein solution is poured back to the centrifugation tube, </a:t>
            </a:r>
            <a:r>
              <a:rPr lang="en-US" sz="2000" smtClean="0"/>
              <a:t>and</a:t>
            </a:r>
            <a:r>
              <a:rPr lang="en-US" sz="2000" smtClean="0"/>
              <a:t> picric acid in 0.35 </a:t>
            </a:r>
            <a:r>
              <a:rPr lang="en-US" sz="2000" dirty="0" smtClean="0"/>
              <a:t>times volume of protein is added under cooling, and centrifuged.</a:t>
            </a:r>
          </a:p>
          <a:p>
            <a:pPr algn="just">
              <a:spcBef>
                <a:spcPts val="1200"/>
              </a:spcBef>
              <a:buClr>
                <a:schemeClr val="accent1"/>
              </a:buClr>
              <a:buSzPct val="80000"/>
              <a:buFont typeface="Wingdings" charset="2"/>
              <a:buChar char="Ø"/>
            </a:pPr>
            <a:r>
              <a:rPr lang="en-US" sz="2000" dirty="0" smtClean="0"/>
              <a:t> Supernatant is measured, and the bottle is washed. Then 3 </a:t>
            </a:r>
            <a:r>
              <a:rPr lang="en-US" sz="2000" dirty="0" err="1" smtClean="0"/>
              <a:t>mL</a:t>
            </a:r>
            <a:r>
              <a:rPr lang="en-US" sz="2000" dirty="0" smtClean="0"/>
              <a:t> of supernatant is stored as F2, the remaining solution is poured back to the centrifugation bottle, and 2.5 times volume of cooled acetone is added.</a:t>
            </a:r>
          </a:p>
          <a:p>
            <a:pPr algn="just">
              <a:spcBef>
                <a:spcPts val="1200"/>
              </a:spcBef>
              <a:buClr>
                <a:schemeClr val="accent1"/>
              </a:buClr>
              <a:buSzPct val="80000"/>
              <a:buFont typeface="Wingdings" charset="2"/>
              <a:buChar char="Ø"/>
            </a:pPr>
            <a:r>
              <a:rPr lang="en-US" sz="2000" dirty="0" smtClean="0"/>
              <a:t> After centrifugation, the supernatant is discarded, and 1 </a:t>
            </a:r>
            <a:r>
              <a:rPr lang="en-US" sz="2000" dirty="0" err="1" smtClean="0"/>
              <a:t>mL</a:t>
            </a:r>
            <a:r>
              <a:rPr lang="en-US" sz="2000" dirty="0" smtClean="0"/>
              <a:t> of EDTA solution is added to transfer the viscous material to dialysis bag, and kept cold for next week.</a:t>
            </a: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ea typeface="ＭＳ Ｐゴシック" pitchFamily="27" charset="-128"/>
                <a:cs typeface="ＭＳ Ｐゴシック" pitchFamily="27" charset="-128"/>
              </a:rPr>
              <a:t>Stabilize Sample</a:t>
            </a:r>
          </a:p>
        </p:txBody>
      </p:sp>
      <p:sp>
        <p:nvSpPr>
          <p:cNvPr id="22531" name="Rectangle 3"/>
          <p:cNvSpPr>
            <a:spLocks noGrp="1" noChangeArrowheads="1"/>
          </p:cNvSpPr>
          <p:nvPr>
            <p:ph type="body" idx="1"/>
          </p:nvPr>
        </p:nvSpPr>
        <p:spPr>
          <a:xfrm>
            <a:off x="1182688" y="2017713"/>
            <a:ext cx="7808912" cy="4611687"/>
          </a:xfrm>
        </p:spPr>
        <p:txBody>
          <a:bodyPr/>
          <a:lstStyle/>
          <a:p>
            <a:pPr eaLnBrk="1" hangingPunct="1"/>
            <a:r>
              <a:rPr lang="en-US" sz="2800">
                <a:ea typeface="ＭＳ Ｐゴシック" pitchFamily="27" charset="-128"/>
                <a:cs typeface="ＭＳ Ｐゴシック" pitchFamily="27" charset="-128"/>
              </a:rPr>
              <a:t>Control pH</a:t>
            </a:r>
          </a:p>
          <a:p>
            <a:pPr lvl="1" eaLnBrk="1" hangingPunct="1"/>
            <a:r>
              <a:rPr lang="en-US" sz="2400"/>
              <a:t>Use appropriate buffer</a:t>
            </a:r>
          </a:p>
          <a:p>
            <a:pPr lvl="1" eaLnBrk="1" hangingPunct="1"/>
            <a:endParaRPr lang="en-US" sz="1200"/>
          </a:p>
          <a:p>
            <a:pPr eaLnBrk="1" hangingPunct="1"/>
            <a:r>
              <a:rPr lang="en-US" sz="2800">
                <a:ea typeface="ＭＳ Ｐゴシック" pitchFamily="27" charset="-128"/>
                <a:cs typeface="ＭＳ Ｐゴシック" pitchFamily="27" charset="-128"/>
              </a:rPr>
              <a:t>Control temperature</a:t>
            </a:r>
          </a:p>
          <a:p>
            <a:pPr lvl="1" eaLnBrk="1" hangingPunct="1"/>
            <a:r>
              <a:rPr lang="en-US" sz="2400"/>
              <a:t>Keep samples on ice or work in cold room</a:t>
            </a:r>
          </a:p>
          <a:p>
            <a:pPr lvl="1" eaLnBrk="1" hangingPunct="1"/>
            <a:r>
              <a:rPr lang="en-US" sz="2400"/>
              <a:t>Prechill instruments</a:t>
            </a:r>
          </a:p>
          <a:p>
            <a:pPr eaLnBrk="1" hangingPunct="1"/>
            <a:endParaRPr lang="en-US" sz="1200">
              <a:ea typeface="ＭＳ Ｐゴシック" pitchFamily="27" charset="-128"/>
              <a:cs typeface="ＭＳ Ｐゴシック" pitchFamily="27" charset="-128"/>
            </a:endParaRPr>
          </a:p>
          <a:p>
            <a:pPr eaLnBrk="1" hangingPunct="1"/>
            <a:r>
              <a:rPr lang="en-US" sz="2800">
                <a:ea typeface="ＭＳ Ｐゴシック" pitchFamily="27" charset="-128"/>
                <a:cs typeface="ＭＳ Ｐゴシック" pitchFamily="27" charset="-128"/>
              </a:rPr>
              <a:t>Prevent frothing/foaming</a:t>
            </a:r>
          </a:p>
          <a:p>
            <a:pPr lvl="1" eaLnBrk="1" hangingPunct="1"/>
            <a:r>
              <a:rPr lang="en-US" sz="2400"/>
              <a:t>Handle gently.</a:t>
            </a:r>
          </a:p>
          <a:p>
            <a:pPr eaLnBrk="1" hangingPunct="1"/>
            <a:endParaRPr lang="en-US" sz="1200">
              <a:ea typeface="ＭＳ Ｐゴシック" pitchFamily="27" charset="-128"/>
              <a:cs typeface="ＭＳ Ｐゴシック" pitchFamily="27" charset="-128"/>
            </a:endParaRPr>
          </a:p>
          <a:p>
            <a:pPr eaLnBrk="1" hangingPunct="1"/>
            <a:r>
              <a:rPr lang="en-US" sz="2800">
                <a:ea typeface="ＭＳ Ｐゴシック" pitchFamily="27" charset="-128"/>
                <a:cs typeface="ＭＳ Ｐゴシック" pitchFamily="27" charset="-128"/>
              </a:rPr>
              <a:t>Maintain concentrated sample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ea typeface="ＭＳ Ｐゴシック" pitchFamily="27" charset="-128"/>
                <a:cs typeface="ＭＳ Ｐゴシック" pitchFamily="27" charset="-128"/>
              </a:rPr>
              <a:t>Stabilize Sample</a:t>
            </a:r>
          </a:p>
        </p:txBody>
      </p:sp>
      <p:sp>
        <p:nvSpPr>
          <p:cNvPr id="23555" name="Rectangle 3"/>
          <p:cNvSpPr>
            <a:spLocks noGrp="1" noChangeArrowheads="1"/>
          </p:cNvSpPr>
          <p:nvPr>
            <p:ph type="body" sz="half" idx="1"/>
          </p:nvPr>
        </p:nvSpPr>
        <p:spPr>
          <a:xfrm>
            <a:off x="762000" y="2438400"/>
            <a:ext cx="4953000" cy="3657600"/>
          </a:xfrm>
        </p:spPr>
        <p:txBody>
          <a:bodyPr/>
          <a:lstStyle/>
          <a:p>
            <a:pPr eaLnBrk="1" hangingPunct="1"/>
            <a:r>
              <a:rPr lang="en-US" sz="2800">
                <a:ea typeface="ＭＳ Ｐゴシック" pitchFamily="27" charset="-128"/>
                <a:cs typeface="ＭＳ Ｐゴシック" pitchFamily="27" charset="-128"/>
              </a:rPr>
              <a:t>Protease inhibitors</a:t>
            </a:r>
          </a:p>
          <a:p>
            <a:pPr eaLnBrk="1" hangingPunct="1"/>
            <a:endParaRPr lang="en-US" sz="1200">
              <a:ea typeface="ＭＳ Ｐゴシック" pitchFamily="27" charset="-128"/>
              <a:cs typeface="ＭＳ Ｐゴシック" pitchFamily="27" charset="-128"/>
            </a:endParaRPr>
          </a:p>
          <a:p>
            <a:pPr lvl="1" eaLnBrk="1" hangingPunct="1"/>
            <a:r>
              <a:rPr lang="en-US" sz="2400"/>
              <a:t>Phenylmethylsulfonyl fluoride (PMSF)</a:t>
            </a:r>
          </a:p>
          <a:p>
            <a:pPr lvl="1" eaLnBrk="1" hangingPunct="1"/>
            <a:r>
              <a:rPr lang="en-US" sz="2400"/>
              <a:t>Leupeptin</a:t>
            </a:r>
          </a:p>
          <a:p>
            <a:pPr lvl="1" eaLnBrk="1" hangingPunct="1"/>
            <a:r>
              <a:rPr lang="en-US" sz="2400"/>
              <a:t>Aprotinin</a:t>
            </a:r>
          </a:p>
          <a:p>
            <a:pPr lvl="1" eaLnBrk="1" hangingPunct="1"/>
            <a:r>
              <a:rPr lang="en-US" sz="2400"/>
              <a:t>Chymostatin</a:t>
            </a:r>
          </a:p>
          <a:p>
            <a:pPr lvl="1" eaLnBrk="1" hangingPunct="1"/>
            <a:r>
              <a:rPr lang="en-US" sz="2400"/>
              <a:t>Pepstatin A</a:t>
            </a:r>
          </a:p>
        </p:txBody>
      </p:sp>
      <p:pic>
        <p:nvPicPr>
          <p:cNvPr id="23556" name="Picture 5"/>
          <p:cNvPicPr>
            <a:picLocks noGrp="1" noChangeAspect="1" noChangeArrowheads="1"/>
          </p:cNvPicPr>
          <p:nvPr>
            <p:ph sz="half" idx="2"/>
          </p:nvPr>
        </p:nvPicPr>
        <mc:AlternateContent xmlns:ma="http://schemas.microsoft.com/office/mac/drawingml/2008/main">
          <mc:Choice Requires="ma">
            <p:blipFill>
              <a:blip r:embed="rId2"/>
              <a:srcRect/>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rcRect/>
              <a:stretch>
                <a:fillRect/>
              </a:stretch>
            </p:blipFill>
          </mc:Fallback>
        </mc:AlternateContent>
        <p:spPr>
          <a:xfrm>
            <a:off x="5410200" y="3657600"/>
            <a:ext cx="3086100" cy="1792288"/>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65"/>
          <p:cNvSpPr>
            <a:spLocks noGrp="1" noChangeArrowheads="1"/>
          </p:cNvSpPr>
          <p:nvPr>
            <p:ph type="title"/>
          </p:nvPr>
        </p:nvSpPr>
        <p:spPr/>
        <p:txBody>
          <a:bodyPr>
            <a:normAutofit fontScale="90000"/>
          </a:bodyPr>
          <a:lstStyle/>
          <a:p>
            <a:pPr eaLnBrk="1" hangingPunct="1"/>
            <a:r>
              <a:rPr lang="en-ZA" sz="4000" dirty="0">
                <a:ea typeface="ＭＳ Ｐゴシック" pitchFamily="27" charset="-128"/>
                <a:cs typeface="ＭＳ Ｐゴシック" pitchFamily="27" charset="-128"/>
              </a:rPr>
              <a:t>Classification of</a:t>
            </a:r>
            <a:r>
              <a:rPr lang="en-ZA" sz="4000" dirty="0" smtClean="0">
                <a:ea typeface="ＭＳ Ｐゴシック" pitchFamily="27" charset="-128"/>
                <a:cs typeface="ＭＳ Ｐゴシック" pitchFamily="27" charset="-128"/>
              </a:rPr>
              <a:t> Proteins </a:t>
            </a:r>
            <a:r>
              <a:rPr lang="en-ZA" sz="4000" dirty="0">
                <a:ea typeface="ＭＳ Ｐゴシック" pitchFamily="27" charset="-128"/>
                <a:cs typeface="ＭＳ Ｐゴシック" pitchFamily="27" charset="-128"/>
              </a:rPr>
              <a:t>by</a:t>
            </a:r>
            <a:r>
              <a:rPr lang="en-ZA" sz="4000" dirty="0" smtClean="0">
                <a:ea typeface="ＭＳ Ｐゴシック" pitchFamily="27" charset="-128"/>
                <a:cs typeface="ＭＳ Ｐゴシック" pitchFamily="27" charset="-128"/>
              </a:rPr>
              <a:t> Structural Characterisation</a:t>
            </a:r>
            <a:endParaRPr lang="en-US" sz="4000" dirty="0">
              <a:ea typeface="ＭＳ Ｐゴシック" pitchFamily="27" charset="-128"/>
              <a:cs typeface="ＭＳ Ｐゴシック" pitchFamily="27" charset="-128"/>
            </a:endParaRPr>
          </a:p>
        </p:txBody>
      </p:sp>
      <p:graphicFrame>
        <p:nvGraphicFramePr>
          <p:cNvPr id="6208" name="Group 64"/>
          <p:cNvGraphicFramePr>
            <a:graphicFrameLocks noGrp="1"/>
          </p:cNvGraphicFramePr>
          <p:nvPr>
            <p:ph idx="1"/>
          </p:nvPr>
        </p:nvGraphicFramePr>
        <p:xfrm>
          <a:off x="457200" y="1600200"/>
          <a:ext cx="8229600" cy="4525965"/>
        </p:xfrm>
        <a:graphic>
          <a:graphicData uri="http://schemas.openxmlformats.org/drawingml/2006/table">
            <a:tbl>
              <a:tblPr/>
              <a:tblGrid>
                <a:gridCol w="2743200"/>
                <a:gridCol w="2743200"/>
                <a:gridCol w="2743200"/>
              </a:tblGrid>
              <a:tr h="3317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Structural characteristics</a:t>
                      </a:r>
                      <a:endParaRPr kumimoji="0" lang="en-GB" sz="1800" b="1" i="0" u="none" strike="noStrike" cap="none" normalizeH="0" baseline="0">
                        <a:ln>
                          <a:noFill/>
                        </a:ln>
                        <a:solidFill>
                          <a:schemeClr val="tx1"/>
                        </a:solidFill>
                        <a:effectLst/>
                        <a:latin typeface="Arial" pitchFamily="-112" charset="0"/>
                      </a:endParaRPr>
                    </a:p>
                  </a:txBody>
                  <a:tcP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Examples</a:t>
                      </a:r>
                      <a:endParaRPr kumimoji="0" lang="en-GB" sz="1800" b="1" i="0" u="none" strike="noStrike" cap="none" normalizeH="0" baseline="0">
                        <a:ln>
                          <a:noFill/>
                        </a:ln>
                        <a:solidFill>
                          <a:schemeClr val="tx1"/>
                        </a:solidFill>
                        <a:effectLst/>
                        <a:latin typeface="Arial" pitchFamily="-112" charset="0"/>
                      </a:endParaRPr>
                    </a:p>
                  </a:txBody>
                  <a:tcP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Comments</a:t>
                      </a:r>
                      <a:endParaRPr kumimoji="0" lang="en-GB" sz="1800" b="1" i="0" u="none" strike="noStrike" cap="none" normalizeH="0" baseline="0">
                        <a:ln>
                          <a:noFill/>
                        </a:ln>
                        <a:solidFill>
                          <a:schemeClr val="tx1"/>
                        </a:solidFill>
                        <a:effectLst/>
                        <a:latin typeface="Arial" pitchFamily="-112" charset="0"/>
                      </a:endParaRPr>
                    </a:p>
                  </a:txBody>
                  <a:tcP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731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Monomeric</a:t>
                      </a:r>
                      <a:endParaRPr kumimoji="0" lang="en-GB" sz="1800" b="0" i="0" u="none" strike="noStrike" cap="none" normalizeH="0" baseline="0">
                        <a:ln>
                          <a:noFill/>
                        </a:ln>
                        <a:solidFill>
                          <a:schemeClr val="tx1"/>
                        </a:solidFill>
                        <a:effectLst/>
                        <a:latin typeface="Arial" pitchFamily="-112" charset="0"/>
                      </a:endParaRPr>
                    </a:p>
                  </a:txBody>
                  <a:tcPr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Lysozyme, growth hormone</a:t>
                      </a:r>
                      <a:endParaRPr kumimoji="0" lang="en-GB" sz="1800" b="0" i="0" u="none" strike="noStrike" cap="none" normalizeH="0" baseline="0">
                        <a:ln>
                          <a:noFill/>
                        </a:ln>
                        <a:solidFill>
                          <a:schemeClr val="tx1"/>
                        </a:solidFill>
                        <a:effectLst/>
                        <a:latin typeface="Arial" pitchFamily="-112" charset="0"/>
                      </a:endParaRPr>
                    </a:p>
                  </a:txBody>
                  <a:tcPr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Usually extracellular; often have disulphide bonds</a:t>
                      </a:r>
                      <a:endParaRPr kumimoji="0" lang="en-GB" sz="1800" b="0" i="0" u="none" strike="noStrike" cap="none" normalizeH="0" baseline="0">
                        <a:ln>
                          <a:noFill/>
                        </a:ln>
                        <a:solidFill>
                          <a:schemeClr val="tx1"/>
                        </a:solidFill>
                        <a:effectLst/>
                        <a:latin typeface="Arial" pitchFamily="-112" charset="0"/>
                      </a:endParaRPr>
                    </a:p>
                  </a:txBody>
                  <a:tcP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7731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Oligomeric with identical subunits</a:t>
                      </a:r>
                      <a:endParaRPr kumimoji="0" lang="en-GB" sz="1800" b="0" i="0" u="none" strike="noStrike" cap="none" normalizeH="0" baseline="0">
                        <a:ln>
                          <a:noFill/>
                        </a:ln>
                        <a:solidFill>
                          <a:schemeClr val="tx1"/>
                        </a:solidFill>
                        <a:effectLst/>
                        <a:latin typeface="Arial" pitchFamily="-112"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Glyceralsehyde-3-phosphate dehydrogenas, catalase, hexokinase</a:t>
                      </a:r>
                      <a:endParaRPr kumimoji="0" lang="en-GB" sz="1800" b="0" i="0" u="none" strike="noStrike" cap="none" normalizeH="0" baseline="0">
                        <a:ln>
                          <a:noFill/>
                        </a:ln>
                        <a:solidFill>
                          <a:schemeClr val="tx1"/>
                        </a:solidFill>
                        <a:effectLst/>
                        <a:latin typeface="Arial" pitchFamily="-112"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Mostly intracellular enzymes, rarely have disulphide bonds</a:t>
                      </a:r>
                      <a:endParaRPr kumimoji="0" lang="en-GB" sz="1800" b="0" i="0" u="none" strike="noStrike" cap="none" normalizeH="0" baseline="0">
                        <a:ln>
                          <a:noFill/>
                        </a:ln>
                        <a:solidFill>
                          <a:schemeClr val="tx1"/>
                        </a:solidFill>
                        <a:effectLst/>
                        <a:latin typeface="Arial" pitchFamily="-112" charset="0"/>
                      </a:endParaRPr>
                    </a:p>
                  </a:txBody>
                  <a:tcPr horzOverflow="overflow">
                    <a:lnL>
                      <a:noFill/>
                    </a:lnL>
                    <a:lnR cap="flat">
                      <a:noFill/>
                    </a:lnR>
                    <a:lnT>
                      <a:noFill/>
                    </a:lnT>
                    <a:lnB>
                      <a:noFill/>
                    </a:lnB>
                    <a:lnTlToBr>
                      <a:noFill/>
                    </a:lnTlToBr>
                    <a:lnBlToTr>
                      <a:noFill/>
                    </a:lnBlToTr>
                    <a:noFill/>
                  </a:tcPr>
                </a:tc>
              </a:tr>
              <a:tr h="7715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Oligomeric with mixed subunits</a:t>
                      </a:r>
                      <a:endParaRPr kumimoji="0" lang="en-GB" sz="1800" b="0" i="0" u="none" strike="noStrike" cap="none" normalizeH="0" baseline="0">
                        <a:ln>
                          <a:noFill/>
                        </a:ln>
                        <a:solidFill>
                          <a:schemeClr val="tx1"/>
                        </a:solidFill>
                        <a:effectLst/>
                        <a:latin typeface="Arial" pitchFamily="-112"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Petussis toxin</a:t>
                      </a:r>
                      <a:endParaRPr kumimoji="0" lang="en-GB" sz="1800" b="0" i="0" u="none" strike="noStrike" cap="none" normalizeH="0" baseline="0">
                        <a:ln>
                          <a:noFill/>
                        </a:ln>
                        <a:solidFill>
                          <a:schemeClr val="tx1"/>
                        </a:solidFill>
                        <a:effectLst/>
                        <a:latin typeface="Arial" pitchFamily="-112"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Allosteric enzymes, different subunits have different functions</a:t>
                      </a:r>
                      <a:endParaRPr kumimoji="0" lang="en-GB" sz="1800" b="0" i="0" u="none" strike="noStrike" cap="none" normalizeH="0" baseline="0">
                        <a:ln>
                          <a:noFill/>
                        </a:ln>
                        <a:solidFill>
                          <a:schemeClr val="tx1"/>
                        </a:solidFill>
                        <a:effectLst/>
                        <a:latin typeface="Arial" pitchFamily="-112" charset="0"/>
                      </a:endParaRPr>
                    </a:p>
                  </a:txBody>
                  <a:tcPr horzOverflow="overflow">
                    <a:lnL>
                      <a:noFill/>
                    </a:lnL>
                    <a:lnR cap="flat">
                      <a:noFill/>
                    </a:lnR>
                    <a:lnT>
                      <a:noFill/>
                    </a:lnT>
                    <a:lnB>
                      <a:noFill/>
                    </a:lnB>
                    <a:lnTlToBr>
                      <a:noFill/>
                    </a:lnTlToBr>
                    <a:lnBlToTr>
                      <a:noFill/>
                    </a:lnBlToTr>
                    <a:noFill/>
                  </a:tcPr>
                </a:tc>
              </a:tr>
              <a:tr h="5524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Membrane bound – peripheral</a:t>
                      </a:r>
                      <a:endParaRPr kumimoji="0" lang="en-GB" sz="1800" b="0" i="0" u="none" strike="noStrike" cap="none" normalizeH="0" baseline="0">
                        <a:ln>
                          <a:noFill/>
                        </a:ln>
                        <a:solidFill>
                          <a:schemeClr val="tx1"/>
                        </a:solidFill>
                        <a:effectLst/>
                        <a:latin typeface="Arial" pitchFamily="-112"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Mitrochondrial ATPase, alkaline phosphatise</a:t>
                      </a:r>
                      <a:endParaRPr kumimoji="0" lang="en-GB" sz="1800" b="0" i="0" u="none" strike="noStrike" cap="none" normalizeH="0" baseline="0">
                        <a:ln>
                          <a:noFill/>
                        </a:ln>
                        <a:solidFill>
                          <a:schemeClr val="tx1"/>
                        </a:solidFill>
                        <a:effectLst/>
                        <a:latin typeface="Arial" pitchFamily="-112"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Readily solubilised in detergents</a:t>
                      </a:r>
                      <a:endParaRPr kumimoji="0" lang="en-GB" sz="1800" b="0" i="0" u="none" strike="noStrike" cap="none" normalizeH="0" baseline="0">
                        <a:ln>
                          <a:noFill/>
                        </a:ln>
                        <a:solidFill>
                          <a:schemeClr val="tx1"/>
                        </a:solidFill>
                        <a:effectLst/>
                        <a:latin typeface="Arial" pitchFamily="-112" charset="0"/>
                      </a:endParaRPr>
                    </a:p>
                  </a:txBody>
                  <a:tcPr horzOverflow="overflow">
                    <a:lnL>
                      <a:noFill/>
                    </a:lnL>
                    <a:lnR cap="flat">
                      <a:noFill/>
                    </a:lnR>
                    <a:lnT>
                      <a:noFill/>
                    </a:lnT>
                    <a:lnB>
                      <a:noFill/>
                    </a:lnB>
                    <a:lnTlToBr>
                      <a:noFill/>
                    </a:lnTlToBr>
                    <a:lnBlToTr>
                      <a:noFill/>
                    </a:lnBlToTr>
                    <a:noFill/>
                  </a:tcPr>
                </a:tc>
              </a:tr>
              <a:tr h="5508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Membrane bound – intergral</a:t>
                      </a:r>
                      <a:endParaRPr kumimoji="0" lang="en-GB" sz="1800" b="0" i="0" u="none" strike="noStrike" cap="none" normalizeH="0" baseline="0">
                        <a:ln>
                          <a:noFill/>
                        </a:ln>
                        <a:solidFill>
                          <a:schemeClr val="tx1"/>
                        </a:solidFill>
                        <a:effectLst/>
                        <a:latin typeface="Arial" pitchFamily="-112" charset="0"/>
                      </a:endParaRPr>
                    </a:p>
                  </a:txBody>
                  <a:tcP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Porins, insulin receptors</a:t>
                      </a:r>
                      <a:endParaRPr kumimoji="0" lang="en-GB" sz="1800" b="0" i="0" u="none" strike="noStrike" cap="none" normalizeH="0" baseline="0">
                        <a:ln>
                          <a:noFill/>
                        </a:ln>
                        <a:solidFill>
                          <a:schemeClr val="tx1"/>
                        </a:solidFill>
                        <a:effectLst/>
                        <a:latin typeface="Arial" pitchFamily="-112" charset="0"/>
                      </a:endParaRPr>
                    </a:p>
                  </a:txBody>
                  <a:tcPr horzOverflow="overflow">
                    <a:lnL>
                      <a:noFill/>
                    </a:lnL>
                    <a:lnR>
                      <a:noFill/>
                    </a:lnR>
                    <a:lnT>
                      <a:noFill/>
                    </a:lnT>
                    <a:lnB>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Requires lipid for stability</a:t>
                      </a:r>
                      <a:endParaRPr kumimoji="0" lang="en-GB" sz="1800" b="0" i="0" u="none" strike="noStrike" cap="none" normalizeH="0" baseline="0">
                        <a:ln>
                          <a:noFill/>
                        </a:ln>
                        <a:solidFill>
                          <a:schemeClr val="tx1"/>
                        </a:solidFill>
                        <a:effectLst/>
                        <a:latin typeface="Arial" pitchFamily="-112" charset="0"/>
                      </a:endParaRPr>
                    </a:p>
                  </a:txBody>
                  <a:tcPr horzOverflow="overflow">
                    <a:lnL>
                      <a:noFill/>
                    </a:lnL>
                    <a:lnR cap="flat">
                      <a:noFill/>
                    </a:lnR>
                    <a:lnT>
                      <a:noFill/>
                    </a:lnT>
                    <a:lnB>
                      <a:noFill/>
                    </a:lnB>
                    <a:lnTlToBr>
                      <a:noFill/>
                    </a:lnTlToBr>
                    <a:lnBlToTr>
                      <a:noFill/>
                    </a:lnBlToTr>
                    <a:noFill/>
                  </a:tcPr>
                </a:tc>
              </a:tr>
              <a:tr h="7731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Membrane bound – conjugated</a:t>
                      </a:r>
                      <a:endParaRPr kumimoji="0" lang="en-GB" sz="1800" b="0" i="0" u="none" strike="noStrike" cap="none" normalizeH="0" baseline="0">
                        <a:ln>
                          <a:noFill/>
                        </a:ln>
                        <a:solidFill>
                          <a:schemeClr val="tx1"/>
                        </a:solidFill>
                        <a:effectLst/>
                        <a:latin typeface="Arial" pitchFamily="-112" charset="0"/>
                      </a:endParaRPr>
                    </a:p>
                  </a:txBody>
                  <a:tcP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Glycoproteins, lipoproteins, nucleoproteins</a:t>
                      </a:r>
                      <a:endParaRPr kumimoji="0" lang="en-GB" sz="1800" b="0" i="0" u="none" strike="noStrike" cap="none" normalizeH="0" baseline="0">
                        <a:ln>
                          <a:noFill/>
                        </a:ln>
                        <a:solidFill>
                          <a:schemeClr val="tx1"/>
                        </a:solidFill>
                        <a:effectLst/>
                        <a:latin typeface="Arial" pitchFamily="-112" charset="0"/>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Many extracellular proteins contain carbohydrate</a:t>
                      </a:r>
                      <a:endParaRPr kumimoji="0" lang="en-GB" sz="1800" b="0" i="0" u="none" strike="noStrike" cap="none" normalizeH="0" baseline="0">
                        <a:ln>
                          <a:noFill/>
                        </a:ln>
                        <a:solidFill>
                          <a:schemeClr val="tx1"/>
                        </a:solidFill>
                        <a:effectLst/>
                        <a:latin typeface="Arial" pitchFamily="-112" charset="0"/>
                      </a:endParaRPr>
                    </a:p>
                  </a:txBody>
                  <a:tcP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46"/>
          <p:cNvSpPr>
            <a:spLocks noGrp="1" noChangeArrowheads="1"/>
          </p:cNvSpPr>
          <p:nvPr>
            <p:ph type="title"/>
          </p:nvPr>
        </p:nvSpPr>
        <p:spPr/>
        <p:txBody>
          <a:bodyPr>
            <a:normAutofit fontScale="90000"/>
          </a:bodyPr>
          <a:lstStyle/>
          <a:p>
            <a:pPr eaLnBrk="1" hangingPunct="1"/>
            <a:r>
              <a:rPr lang="en-ZA" sz="4000" dirty="0">
                <a:ea typeface="ＭＳ Ｐゴシック" pitchFamily="27" charset="-128"/>
                <a:cs typeface="ＭＳ Ｐゴシック" pitchFamily="27" charset="-128"/>
              </a:rPr>
              <a:t>Classification of</a:t>
            </a:r>
            <a:r>
              <a:rPr lang="en-ZA" sz="4000" dirty="0" smtClean="0">
                <a:ea typeface="ＭＳ Ｐゴシック" pitchFamily="27" charset="-128"/>
                <a:cs typeface="ＭＳ Ｐゴシック" pitchFamily="27" charset="-128"/>
              </a:rPr>
              <a:t> Proteins</a:t>
            </a:r>
            <a:br>
              <a:rPr lang="en-ZA" sz="4000" dirty="0" smtClean="0">
                <a:ea typeface="ＭＳ Ｐゴシック" pitchFamily="27" charset="-128"/>
                <a:cs typeface="ＭＳ Ｐゴシック" pitchFamily="27" charset="-128"/>
              </a:rPr>
            </a:br>
            <a:r>
              <a:rPr lang="en-ZA" sz="4000" dirty="0" smtClean="0">
                <a:ea typeface="ＭＳ Ｐゴシック" pitchFamily="27" charset="-128"/>
                <a:cs typeface="ＭＳ Ｐゴシック" pitchFamily="27" charset="-128"/>
              </a:rPr>
              <a:t>by Function</a:t>
            </a:r>
            <a:endParaRPr lang="en-US" sz="4000" dirty="0">
              <a:ea typeface="ＭＳ Ｐゴシック" pitchFamily="27" charset="-128"/>
              <a:cs typeface="ＭＳ Ｐゴシック" pitchFamily="27" charset="-128"/>
            </a:endParaRPr>
          </a:p>
        </p:txBody>
      </p:sp>
      <p:graphicFrame>
        <p:nvGraphicFramePr>
          <p:cNvPr id="8282" name="Group 90"/>
          <p:cNvGraphicFramePr>
            <a:graphicFrameLocks noGrp="1"/>
          </p:cNvGraphicFramePr>
          <p:nvPr>
            <p:ph type="tbl" idx="1"/>
          </p:nvPr>
        </p:nvGraphicFramePr>
        <p:xfrm>
          <a:off x="684213" y="1773238"/>
          <a:ext cx="7283450" cy="3600451"/>
        </p:xfrm>
        <a:graphic>
          <a:graphicData uri="http://schemas.openxmlformats.org/drawingml/2006/table">
            <a:tbl>
              <a:tblPr/>
              <a:tblGrid>
                <a:gridCol w="2395537"/>
                <a:gridCol w="4887913"/>
              </a:tblGrid>
              <a:tr h="469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Function</a:t>
                      </a:r>
                      <a:endParaRPr kumimoji="0" lang="en-GB" sz="1800" b="1" i="0" u="none" strike="noStrike" cap="none" normalizeH="0" baseline="0">
                        <a:ln>
                          <a:noFill/>
                        </a:ln>
                        <a:solidFill>
                          <a:schemeClr val="tx1"/>
                        </a:solidFill>
                        <a:effectLst/>
                        <a:latin typeface="Arial" pitchFamily="-112" charset="0"/>
                      </a:endParaRPr>
                    </a:p>
                  </a:txBody>
                  <a:tcP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Examples</a:t>
                      </a:r>
                      <a:endParaRPr kumimoji="0" lang="en-GB" sz="1800" b="1" i="0" u="none" strike="noStrike" cap="none" normalizeH="0" baseline="0">
                        <a:ln>
                          <a:noFill/>
                        </a:ln>
                        <a:solidFill>
                          <a:schemeClr val="tx1"/>
                        </a:solidFill>
                        <a:effectLst/>
                        <a:latin typeface="Arial" pitchFamily="-112" charset="0"/>
                      </a:endParaRPr>
                    </a:p>
                  </a:txBody>
                  <a:tcP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9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Amino acid storage</a:t>
                      </a:r>
                      <a:endParaRPr kumimoji="0" lang="en-GB" sz="1800" b="0" i="0" u="none" strike="noStrike" cap="none" normalizeH="0" baseline="0">
                        <a:ln>
                          <a:noFill/>
                        </a:ln>
                        <a:solidFill>
                          <a:schemeClr val="tx1"/>
                        </a:solidFill>
                        <a:effectLst/>
                        <a:latin typeface="Arial" pitchFamily="-112" charset="0"/>
                      </a:endParaRPr>
                    </a:p>
                  </a:txBody>
                  <a:tcPr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Seed proteins (e.g. gluten), milk proteins (e.g. caesin)</a:t>
                      </a:r>
                      <a:endParaRPr kumimoji="0" lang="de-DE" sz="1800" b="0" i="0" u="none" strike="noStrike" cap="none" normalizeH="0" baseline="0">
                        <a:ln>
                          <a:noFill/>
                        </a:ln>
                        <a:solidFill>
                          <a:schemeClr val="tx1"/>
                        </a:solidFill>
                        <a:effectLst/>
                        <a:latin typeface="Arial" pitchFamily="-112" charset="0"/>
                      </a:endParaRPr>
                    </a:p>
                  </a:txBody>
                  <a:tcP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469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Structural – inert</a:t>
                      </a:r>
                      <a:endParaRPr kumimoji="0" lang="de-DE" sz="1800" b="0" i="0" u="none" strike="noStrike" cap="none" normalizeH="0" baseline="0">
                        <a:ln>
                          <a:noFill/>
                        </a:ln>
                        <a:solidFill>
                          <a:schemeClr val="tx1"/>
                        </a:solidFill>
                        <a:effectLst/>
                        <a:latin typeface="Arial" pitchFamily="-112"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Collagen, keratin</a:t>
                      </a:r>
                      <a:endParaRPr kumimoji="0" lang="de-DE" sz="1800" b="0" i="0" u="none" strike="noStrike" cap="none" normalizeH="0" baseline="0">
                        <a:ln>
                          <a:noFill/>
                        </a:ln>
                        <a:solidFill>
                          <a:schemeClr val="tx1"/>
                        </a:solidFill>
                        <a:effectLst/>
                        <a:latin typeface="Arial" pitchFamily="-112" charset="0"/>
                      </a:endParaRPr>
                    </a:p>
                  </a:txBody>
                  <a:tcPr horzOverflow="overflow">
                    <a:lnL>
                      <a:noFill/>
                    </a:lnL>
                    <a:lnR cap="flat">
                      <a:noFill/>
                    </a:lnR>
                    <a:lnT>
                      <a:noFill/>
                    </a:lnT>
                    <a:lnB>
                      <a:noFill/>
                    </a:lnB>
                    <a:lnTlToBr>
                      <a:noFill/>
                    </a:lnTlToBr>
                    <a:lnBlToTr>
                      <a:noFill/>
                    </a:lnBlToTr>
                    <a:noFill/>
                  </a:tcPr>
                </a:tc>
              </a:tr>
              <a:tr h="469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Structural – with activity</a:t>
                      </a:r>
                      <a:endParaRPr kumimoji="0" lang="de-DE" sz="1800" b="0" i="0" u="none" strike="noStrike" cap="none" normalizeH="0" baseline="0">
                        <a:ln>
                          <a:noFill/>
                        </a:ln>
                        <a:solidFill>
                          <a:schemeClr val="tx1"/>
                        </a:solidFill>
                        <a:effectLst/>
                        <a:latin typeface="Arial" pitchFamily="-112"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Actin, myosin, tubulin</a:t>
                      </a:r>
                      <a:endParaRPr kumimoji="0" lang="de-DE" sz="1800" b="0" i="0" u="none" strike="noStrike" cap="none" normalizeH="0" baseline="0">
                        <a:ln>
                          <a:noFill/>
                        </a:ln>
                        <a:solidFill>
                          <a:schemeClr val="tx1"/>
                        </a:solidFill>
                        <a:effectLst/>
                        <a:latin typeface="Arial" pitchFamily="-112" charset="0"/>
                      </a:endParaRPr>
                    </a:p>
                  </a:txBody>
                  <a:tcPr horzOverflow="overflow">
                    <a:lnL>
                      <a:noFill/>
                    </a:lnL>
                    <a:lnR cap="flat">
                      <a:noFill/>
                    </a:lnR>
                    <a:lnT>
                      <a:noFill/>
                    </a:lnT>
                    <a:lnB>
                      <a:noFill/>
                    </a:lnB>
                    <a:lnTlToBr>
                      <a:noFill/>
                    </a:lnTlToBr>
                    <a:lnBlToTr>
                      <a:noFill/>
                    </a:lnBlToTr>
                    <a:noFill/>
                  </a:tcPr>
                </a:tc>
              </a:tr>
              <a:tr h="471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Binding – soluble</a:t>
                      </a:r>
                      <a:endParaRPr kumimoji="0" lang="de-DE" sz="1800" b="0" i="0" u="none" strike="noStrike" cap="none" normalizeH="0" baseline="0">
                        <a:ln>
                          <a:noFill/>
                        </a:ln>
                        <a:solidFill>
                          <a:schemeClr val="tx1"/>
                        </a:solidFill>
                        <a:effectLst/>
                        <a:latin typeface="Arial" pitchFamily="-112"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Albumin, hemoglobin, hormones</a:t>
                      </a:r>
                      <a:endParaRPr kumimoji="0" lang="de-DE" sz="1800" b="0" i="0" u="none" strike="noStrike" cap="none" normalizeH="0" baseline="0">
                        <a:ln>
                          <a:noFill/>
                        </a:ln>
                        <a:solidFill>
                          <a:schemeClr val="tx1"/>
                        </a:solidFill>
                        <a:effectLst/>
                        <a:latin typeface="Arial" pitchFamily="-112" charset="0"/>
                      </a:endParaRPr>
                    </a:p>
                  </a:txBody>
                  <a:tcPr horzOverflow="overflow">
                    <a:lnL>
                      <a:noFill/>
                    </a:lnL>
                    <a:lnR cap="flat">
                      <a:noFill/>
                    </a:lnR>
                    <a:lnT>
                      <a:noFill/>
                    </a:lnT>
                    <a:lnB>
                      <a:noFill/>
                    </a:lnB>
                    <a:lnTlToBr>
                      <a:noFill/>
                    </a:lnTlToBr>
                    <a:lnBlToTr>
                      <a:noFill/>
                    </a:lnBlToTr>
                    <a:noFill/>
                  </a:tcPr>
                </a:tc>
              </a:tr>
              <a:tr h="779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Binding – insoluble</a:t>
                      </a:r>
                      <a:endParaRPr kumimoji="0" lang="de-DE" sz="1800" b="0" i="0" u="none" strike="noStrike" cap="none" normalizeH="0" baseline="0">
                        <a:ln>
                          <a:noFill/>
                        </a:ln>
                        <a:solidFill>
                          <a:schemeClr val="tx1"/>
                        </a:solidFill>
                        <a:effectLst/>
                        <a:latin typeface="Arial" pitchFamily="-112"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Surface receptors (e.g. insulin receptor), antigens (e.g. viral coat proteins)</a:t>
                      </a:r>
                      <a:endParaRPr kumimoji="0" lang="en-US" sz="1800" b="0" i="0" u="none" strike="noStrike" cap="none" normalizeH="0" baseline="0">
                        <a:ln>
                          <a:noFill/>
                        </a:ln>
                        <a:solidFill>
                          <a:schemeClr val="tx1"/>
                        </a:solidFill>
                        <a:effectLst/>
                        <a:latin typeface="Arial" pitchFamily="-112" charset="0"/>
                      </a:endParaRPr>
                    </a:p>
                  </a:txBody>
                  <a:tcPr horzOverflow="overflow">
                    <a:lnL>
                      <a:noFill/>
                    </a:lnL>
                    <a:lnR cap="flat">
                      <a:noFill/>
                    </a:lnR>
                    <a:lnT>
                      <a:noFill/>
                    </a:lnT>
                    <a:lnB>
                      <a:noFill/>
                    </a:lnB>
                    <a:lnTlToBr>
                      <a:noFill/>
                    </a:lnTlToBr>
                    <a:lnBlToTr>
                      <a:noFill/>
                    </a:lnBlToTr>
                    <a:noFill/>
                  </a:tcPr>
                </a:tc>
              </a:tr>
              <a:tr h="4699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Binding – with activity</a:t>
                      </a:r>
                      <a:endParaRPr kumimoji="0" lang="en-US" sz="1800" b="0" i="0" u="none" strike="noStrike" cap="none" normalizeH="0" baseline="0">
                        <a:ln>
                          <a:noFill/>
                        </a:ln>
                        <a:solidFill>
                          <a:schemeClr val="tx1"/>
                        </a:solidFill>
                        <a:effectLst/>
                        <a:latin typeface="Arial" pitchFamily="-112" charset="0"/>
                      </a:endParaRPr>
                    </a:p>
                  </a:txBody>
                  <a:tcP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Enzymes, membrane transporters (e.g. ion pumps </a:t>
                      </a:r>
                      <a:endParaRPr kumimoji="0" lang="en-US" sz="1800" b="0" i="0" u="none" strike="noStrike" cap="none" normalizeH="0" baseline="0">
                        <a:ln>
                          <a:noFill/>
                        </a:ln>
                        <a:solidFill>
                          <a:schemeClr val="tx1"/>
                        </a:solidFill>
                        <a:effectLst/>
                        <a:latin typeface="Arial" pitchFamily="-112" charset="0"/>
                      </a:endParaRPr>
                    </a:p>
                  </a:txBody>
                  <a:tcP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5621" name="Line 91"/>
          <p:cNvSpPr>
            <a:spLocks noChangeShapeType="1"/>
          </p:cNvSpPr>
          <p:nvPr/>
        </p:nvSpPr>
        <p:spPr bwMode="auto">
          <a:xfrm>
            <a:off x="8172450" y="1484313"/>
            <a:ext cx="0" cy="4608512"/>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25622" name="Text Box 92"/>
          <p:cNvSpPr txBox="1">
            <a:spLocks noChangeArrowheads="1"/>
          </p:cNvSpPr>
          <p:nvPr/>
        </p:nvSpPr>
        <p:spPr bwMode="auto">
          <a:xfrm rot="-5400000">
            <a:off x="7398544" y="3194844"/>
            <a:ext cx="2203450" cy="366712"/>
          </a:xfrm>
          <a:prstGeom prst="rect">
            <a:avLst/>
          </a:prstGeom>
          <a:noFill/>
          <a:ln w="9525">
            <a:noFill/>
            <a:miter lim="800000"/>
            <a:headEnd/>
            <a:tailEnd/>
          </a:ln>
        </p:spPr>
        <p:txBody>
          <a:bodyPr wrap="none">
            <a:prstTxWarp prst="textNoShape">
              <a:avLst/>
            </a:prstTxWarp>
            <a:spAutoFit/>
          </a:bodyPr>
          <a:lstStyle/>
          <a:p>
            <a:r>
              <a:rPr lang="en-ZA">
                <a:latin typeface="Tahoma" pitchFamily="27" charset="0"/>
              </a:rPr>
              <a:t>Relative abundance</a:t>
            </a:r>
            <a:endParaRPr lang="en-US">
              <a:latin typeface="Tahoma" pitchFamily="27"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206375" y="381000"/>
            <a:ext cx="8785225" cy="1143000"/>
          </a:xfrm>
        </p:spPr>
        <p:txBody>
          <a:bodyPr>
            <a:normAutofit fontScale="90000"/>
          </a:bodyPr>
          <a:lstStyle/>
          <a:p>
            <a:pPr eaLnBrk="1" hangingPunct="1"/>
            <a:r>
              <a:rPr lang="en-ZA" sz="3600" dirty="0">
                <a:ea typeface="ＭＳ Ｐゴシック" pitchFamily="27" charset="-128"/>
                <a:cs typeface="ＭＳ Ｐゴシック" pitchFamily="27" charset="-128"/>
              </a:rPr>
              <a:t>Protein</a:t>
            </a:r>
            <a:r>
              <a:rPr lang="en-ZA" sz="3600" dirty="0" smtClean="0">
                <a:ea typeface="ＭＳ Ｐゴシック" pitchFamily="27" charset="-128"/>
                <a:cs typeface="ＭＳ Ｐゴシック" pitchFamily="27" charset="-128"/>
              </a:rPr>
              <a:t> Properties </a:t>
            </a:r>
            <a:r>
              <a:rPr lang="en-ZA" sz="3600" dirty="0">
                <a:ea typeface="ＭＳ Ｐゴシック" pitchFamily="27" charset="-128"/>
                <a:cs typeface="ＭＳ Ｐゴシック" pitchFamily="27" charset="-128"/>
              </a:rPr>
              <a:t>and</a:t>
            </a:r>
            <a:r>
              <a:rPr lang="en-ZA" sz="3600" dirty="0" smtClean="0">
                <a:ea typeface="ＭＳ Ｐゴシック" pitchFamily="27" charset="-128"/>
                <a:cs typeface="ＭＳ Ｐゴシック" pitchFamily="27" charset="-128"/>
              </a:rPr>
              <a:t> Their Effect </a:t>
            </a:r>
            <a:r>
              <a:rPr lang="en-ZA" sz="3600" dirty="0">
                <a:ea typeface="ＭＳ Ｐゴシック" pitchFamily="27" charset="-128"/>
                <a:cs typeface="ＭＳ Ｐゴシック" pitchFamily="27" charset="-128"/>
              </a:rPr>
              <a:t>on</a:t>
            </a:r>
            <a:r>
              <a:rPr lang="en-ZA" sz="3600" dirty="0" smtClean="0">
                <a:ea typeface="ＭＳ Ｐゴシック" pitchFamily="27" charset="-128"/>
                <a:cs typeface="ＭＳ Ｐゴシック" pitchFamily="27" charset="-128"/>
              </a:rPr>
              <a:t> Development </a:t>
            </a:r>
            <a:r>
              <a:rPr lang="en-ZA" sz="3600" dirty="0">
                <a:ea typeface="ＭＳ Ｐゴシック" pitchFamily="27" charset="-128"/>
                <a:cs typeface="ＭＳ Ｐゴシック" pitchFamily="27" charset="-128"/>
              </a:rPr>
              <a:t>of</a:t>
            </a:r>
            <a:r>
              <a:rPr lang="en-ZA" sz="3600" dirty="0" smtClean="0">
                <a:ea typeface="ＭＳ Ｐゴシック" pitchFamily="27" charset="-128"/>
                <a:cs typeface="ＭＳ Ｐゴシック" pitchFamily="27" charset="-128"/>
              </a:rPr>
              <a:t> Purification Strategies</a:t>
            </a:r>
            <a:endParaRPr lang="en-US" sz="3600" dirty="0">
              <a:ea typeface="ＭＳ Ｐゴシック" pitchFamily="27" charset="-128"/>
              <a:cs typeface="ＭＳ Ｐゴシック" pitchFamily="27" charset="-128"/>
            </a:endParaRPr>
          </a:p>
        </p:txBody>
      </p:sp>
      <p:sp>
        <p:nvSpPr>
          <p:cNvPr id="26627" name="Rectangle 78"/>
          <p:cNvSpPr>
            <a:spLocks noChangeArrowheads="1"/>
          </p:cNvSpPr>
          <p:nvPr/>
        </p:nvSpPr>
        <p:spPr bwMode="auto">
          <a:xfrm>
            <a:off x="0" y="6303963"/>
            <a:ext cx="9144000" cy="0"/>
          </a:xfrm>
          <a:prstGeom prst="rect">
            <a:avLst/>
          </a:prstGeom>
          <a:noFill/>
          <a:ln w="9525">
            <a:noFill/>
            <a:miter lim="800000"/>
            <a:headEnd/>
            <a:tailEnd/>
          </a:ln>
        </p:spPr>
        <p:txBody>
          <a:bodyPr wrap="none" anchor="ctr">
            <a:prstTxWarp prst="textNoShape">
              <a:avLst/>
            </a:prstTxWarp>
            <a:spAutoFit/>
          </a:bodyPr>
          <a:lstStyle/>
          <a:p>
            <a:endParaRPr lang="en-US">
              <a:latin typeface="Tahoma" pitchFamily="27" charset="0"/>
            </a:endParaRPr>
          </a:p>
        </p:txBody>
      </p:sp>
      <p:graphicFrame>
        <p:nvGraphicFramePr>
          <p:cNvPr id="10396" name="Group 156"/>
          <p:cNvGraphicFramePr>
            <a:graphicFrameLocks noGrp="1"/>
          </p:cNvGraphicFramePr>
          <p:nvPr/>
        </p:nvGraphicFramePr>
        <p:xfrm>
          <a:off x="323850" y="1752600"/>
          <a:ext cx="8509000" cy="4667256"/>
        </p:xfrm>
        <a:graphic>
          <a:graphicData uri="http://schemas.openxmlformats.org/drawingml/2006/table">
            <a:tbl>
              <a:tblPr/>
              <a:tblGrid>
                <a:gridCol w="2655888"/>
                <a:gridCol w="5853112"/>
              </a:tblGrid>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Sample and target protein properties</a:t>
                      </a:r>
                      <a:endParaRPr kumimoji="0" lang="en-US" sz="1800" b="1" i="0" u="none" strike="noStrike" cap="none" normalizeH="0" baseline="0">
                        <a:ln>
                          <a:noFill/>
                        </a:ln>
                        <a:solidFill>
                          <a:schemeClr val="tx1"/>
                        </a:solidFill>
                        <a:effectLst/>
                        <a:latin typeface="Arial" pitchFamily="-112" charset="0"/>
                      </a:endParaRPr>
                    </a:p>
                  </a:txBody>
                  <a:tcPr horzOverflow="overflow">
                    <a:lnL cap="flat">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Influence on purification strategy</a:t>
                      </a:r>
                      <a:endParaRPr kumimoji="0" lang="en-US" sz="1800" b="1" i="0" u="none" strike="noStrike" cap="none" normalizeH="0" baseline="0">
                        <a:ln>
                          <a:noFill/>
                        </a:ln>
                        <a:solidFill>
                          <a:schemeClr val="tx1"/>
                        </a:solidFill>
                        <a:effectLst/>
                        <a:latin typeface="Arial" pitchFamily="-112" charset="0"/>
                      </a:endParaRPr>
                    </a:p>
                  </a:txBody>
                  <a:tcPr horzOverflow="overflow">
                    <a:lnL>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Temperature stability</a:t>
                      </a:r>
                      <a:endParaRPr kumimoji="0" lang="en-US" sz="1800" b="0" i="0" u="none" strike="noStrike" cap="none" normalizeH="0" baseline="0">
                        <a:ln>
                          <a:noFill/>
                        </a:ln>
                        <a:solidFill>
                          <a:schemeClr val="tx1"/>
                        </a:solidFill>
                        <a:effectLst/>
                        <a:latin typeface="Arial" pitchFamily="-112" charset="0"/>
                      </a:endParaRPr>
                    </a:p>
                  </a:txBody>
                  <a:tcPr horzOverflow="overflow">
                    <a:lnL cap="flat">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Need to work rapidly at lower temperatures</a:t>
                      </a:r>
                      <a:endParaRPr kumimoji="0" lang="en-US" sz="1800" b="0" i="0" u="none" strike="noStrike" cap="none" normalizeH="0" baseline="0">
                        <a:ln>
                          <a:noFill/>
                        </a:ln>
                        <a:solidFill>
                          <a:schemeClr val="tx1"/>
                        </a:solidFill>
                        <a:effectLst/>
                        <a:latin typeface="Arial" pitchFamily="-112" charset="0"/>
                      </a:endParaRPr>
                    </a:p>
                  </a:txBody>
                  <a:tcPr horzOverflow="overflow">
                    <a:lnL>
                      <a:noFill/>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12" charset="0"/>
                          <a:ea typeface="Times New Roman" pitchFamily="-112" charset="0"/>
                          <a:cs typeface="Times New Roman" pitchFamily="-112" charset="0"/>
                        </a:rPr>
                        <a:t>pH stability</a:t>
                      </a:r>
                      <a:endParaRPr kumimoji="0" lang="en-US" sz="1800" b="0" i="0" u="none" strike="noStrike" cap="none" normalizeH="0" baseline="0" dirty="0">
                        <a:ln>
                          <a:noFill/>
                        </a:ln>
                        <a:solidFill>
                          <a:schemeClr val="tx1"/>
                        </a:solidFill>
                        <a:effectLst/>
                        <a:latin typeface="Arial" pitchFamily="-112"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12" charset="0"/>
                          <a:ea typeface="Times New Roman" pitchFamily="-112" charset="0"/>
                          <a:cs typeface="Times New Roman" pitchFamily="-112" charset="0"/>
                        </a:rPr>
                        <a:t>Selection of  buffers for extraction and purification (conditions for ion exchange, affinity or reverse phase chromatography)</a:t>
                      </a:r>
                      <a:endParaRPr kumimoji="0" lang="en-US" sz="1800" b="0" i="0" u="none" strike="noStrike" cap="none" normalizeH="0" baseline="0" dirty="0">
                        <a:ln>
                          <a:noFill/>
                        </a:ln>
                        <a:solidFill>
                          <a:schemeClr val="tx1"/>
                        </a:solidFill>
                        <a:effectLst/>
                        <a:latin typeface="Arial" pitchFamily="-112" charset="0"/>
                      </a:endParaRPr>
                    </a:p>
                  </a:txBody>
                  <a:tcPr horzOverflow="overflow">
                    <a:lnL>
                      <a:noFill/>
                    </a:lnL>
                    <a:lnR cap="flat">
                      <a:noFill/>
                    </a:lnR>
                    <a:lnT>
                      <a:noFill/>
                    </a:lnT>
                    <a:lnB>
                      <a:noFill/>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12" charset="0"/>
                          <a:ea typeface="Times New Roman" pitchFamily="-112" charset="0"/>
                          <a:cs typeface="Times New Roman" pitchFamily="-112" charset="0"/>
                        </a:rPr>
                        <a:t>Organic solvents</a:t>
                      </a:r>
                      <a:endParaRPr kumimoji="0" lang="en-US" sz="1800" b="0" i="0" u="none" strike="noStrike" cap="none" normalizeH="0" baseline="0" dirty="0">
                        <a:ln>
                          <a:noFill/>
                        </a:ln>
                        <a:solidFill>
                          <a:schemeClr val="tx1"/>
                        </a:solidFill>
                        <a:effectLst/>
                        <a:latin typeface="Arial" pitchFamily="-112"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Selection of condition for reverse phase chromatography</a:t>
                      </a:r>
                      <a:endParaRPr kumimoji="0" lang="en-US" sz="1800" b="0" i="0" u="none" strike="noStrike" cap="none" normalizeH="0" baseline="0">
                        <a:ln>
                          <a:noFill/>
                        </a:ln>
                        <a:solidFill>
                          <a:schemeClr val="tx1"/>
                        </a:solidFill>
                        <a:effectLst/>
                        <a:latin typeface="Arial" pitchFamily="-112" charset="0"/>
                      </a:endParaRPr>
                    </a:p>
                  </a:txBody>
                  <a:tcPr horzOverflow="overflow">
                    <a:lnL>
                      <a:noFill/>
                    </a:lnL>
                    <a:lnR cap="flat">
                      <a:noFill/>
                    </a:lnR>
                    <a:lnT>
                      <a:noFill/>
                    </a:lnT>
                    <a:lnB>
                      <a:noFill/>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12" charset="0"/>
                          <a:ea typeface="Times New Roman" pitchFamily="-112" charset="0"/>
                          <a:cs typeface="Times New Roman" pitchFamily="-112" charset="0"/>
                        </a:rPr>
                        <a:t>Detergent requirements</a:t>
                      </a:r>
                      <a:endParaRPr kumimoji="0" lang="en-US" sz="1800" b="0" i="0" u="none" strike="noStrike" cap="none" normalizeH="0" baseline="0" dirty="0">
                        <a:ln>
                          <a:noFill/>
                        </a:ln>
                        <a:solidFill>
                          <a:schemeClr val="tx1"/>
                        </a:solidFill>
                        <a:effectLst/>
                        <a:latin typeface="Arial" pitchFamily="-112"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Consider effects on chromatographic steps and the need for detergent removal. consider choice of detergent</a:t>
                      </a:r>
                      <a:endParaRPr kumimoji="0" lang="en-US" sz="1800" b="0" i="0" u="none" strike="noStrike" cap="none" normalizeH="0" baseline="0">
                        <a:ln>
                          <a:noFill/>
                        </a:ln>
                        <a:solidFill>
                          <a:schemeClr val="tx1"/>
                        </a:solidFill>
                        <a:effectLst/>
                        <a:latin typeface="Arial" pitchFamily="-112" charset="0"/>
                      </a:endParaRPr>
                    </a:p>
                  </a:txBody>
                  <a:tcPr horzOverflow="overflow">
                    <a:lnL>
                      <a:noFill/>
                    </a:lnL>
                    <a:lnR cap="flat">
                      <a:noFill/>
                    </a:lnR>
                    <a:lnT>
                      <a:noFill/>
                    </a:lnT>
                    <a:lnB>
                      <a:noFill/>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Salt (ionic strength)</a:t>
                      </a:r>
                      <a:endParaRPr kumimoji="0" lang="en-US" sz="1800" b="0" i="0" u="none" strike="noStrike" cap="none" normalizeH="0" baseline="0">
                        <a:ln>
                          <a:noFill/>
                        </a:ln>
                        <a:solidFill>
                          <a:schemeClr val="tx1"/>
                        </a:solidFill>
                        <a:effectLst/>
                        <a:latin typeface="Arial" pitchFamily="-112"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Selection of conditions for precipitation techniques and hydrophobic interaction chromatography</a:t>
                      </a:r>
                      <a:endParaRPr kumimoji="0" lang="en-US" sz="1800" b="0" i="0" u="none" strike="noStrike" cap="none" normalizeH="0" baseline="0">
                        <a:ln>
                          <a:noFill/>
                        </a:ln>
                        <a:solidFill>
                          <a:schemeClr val="tx1"/>
                        </a:solidFill>
                        <a:effectLst/>
                        <a:latin typeface="Arial" pitchFamily="-112" charset="0"/>
                      </a:endParaRPr>
                    </a:p>
                  </a:txBody>
                  <a:tcPr horzOverflow="overflow">
                    <a:lnL>
                      <a:noFill/>
                    </a:lnL>
                    <a:lnR cap="flat">
                      <a:noFill/>
                    </a:lnR>
                    <a:lnT>
                      <a:noFill/>
                    </a:lnT>
                    <a:lnB>
                      <a:noFill/>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Co-factors for stability or activity</a:t>
                      </a:r>
                      <a:endParaRPr kumimoji="0" lang="en-US" sz="1800" b="0" i="0" u="none" strike="noStrike" cap="none" normalizeH="0" baseline="0">
                        <a:ln>
                          <a:noFill/>
                        </a:ln>
                        <a:solidFill>
                          <a:schemeClr val="tx1"/>
                        </a:solidFill>
                        <a:effectLst/>
                        <a:latin typeface="Arial" pitchFamily="-112"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Selection of additives, pH, salts and buffers</a:t>
                      </a:r>
                      <a:endParaRPr kumimoji="0" lang="en-US" sz="1800" b="0" i="0" u="none" strike="noStrike" cap="none" normalizeH="0" baseline="0">
                        <a:ln>
                          <a:noFill/>
                        </a:ln>
                        <a:solidFill>
                          <a:schemeClr val="tx1"/>
                        </a:solidFill>
                        <a:effectLst/>
                        <a:latin typeface="Arial" pitchFamily="-112" charset="0"/>
                      </a:endParaRPr>
                    </a:p>
                  </a:txBody>
                  <a:tcPr horzOverflow="overflow">
                    <a:lnL>
                      <a:noFill/>
                    </a:lnL>
                    <a:lnR cap="flat">
                      <a:noFill/>
                    </a:lnR>
                    <a:lnT>
                      <a:noFill/>
                    </a:lnT>
                    <a:lnB>
                      <a:noFill/>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Protease sensitivity</a:t>
                      </a:r>
                      <a:endParaRPr kumimoji="0" lang="en-US" sz="1800" b="0" i="0" u="none" strike="noStrike" cap="none" normalizeH="0" baseline="0">
                        <a:ln>
                          <a:noFill/>
                        </a:ln>
                        <a:solidFill>
                          <a:schemeClr val="tx1"/>
                        </a:solidFill>
                        <a:effectLst/>
                        <a:latin typeface="Arial" pitchFamily="-112"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Need for fast removal of proteases or addition of inhibitors</a:t>
                      </a:r>
                      <a:endParaRPr kumimoji="0" lang="en-US" sz="1800" b="0" i="0" u="none" strike="noStrike" cap="none" normalizeH="0" baseline="0">
                        <a:ln>
                          <a:noFill/>
                        </a:ln>
                        <a:solidFill>
                          <a:schemeClr val="tx1"/>
                        </a:solidFill>
                        <a:effectLst/>
                        <a:latin typeface="Arial" pitchFamily="-112" charset="0"/>
                      </a:endParaRPr>
                    </a:p>
                  </a:txBody>
                  <a:tcPr horzOverflow="overflow">
                    <a:lnL>
                      <a:noFill/>
                    </a:lnL>
                    <a:lnR cap="flat">
                      <a:noFill/>
                    </a:lnR>
                    <a:lnT>
                      <a:noFill/>
                    </a:lnT>
                    <a:lnB>
                      <a:noFill/>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Sensitivity to metal ions</a:t>
                      </a:r>
                      <a:endParaRPr kumimoji="0" lang="en-US" sz="1800" b="0" i="0" u="none" strike="noStrike" cap="none" normalizeH="0" baseline="0">
                        <a:ln>
                          <a:noFill/>
                        </a:ln>
                        <a:solidFill>
                          <a:schemeClr val="tx1"/>
                        </a:solidFill>
                        <a:effectLst/>
                        <a:latin typeface="Arial" pitchFamily="-112"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Need to add EDTA or EGTA in buffers</a:t>
                      </a:r>
                      <a:endParaRPr kumimoji="0" lang="en-US" sz="1800" b="0" i="0" u="none" strike="noStrike" cap="none" normalizeH="0" baseline="0">
                        <a:ln>
                          <a:noFill/>
                        </a:ln>
                        <a:solidFill>
                          <a:schemeClr val="tx1"/>
                        </a:solidFill>
                        <a:effectLst/>
                        <a:latin typeface="Arial" pitchFamily="-112" charset="0"/>
                      </a:endParaRPr>
                    </a:p>
                  </a:txBody>
                  <a:tcPr horzOverflow="overflow">
                    <a:lnL>
                      <a:noFill/>
                    </a:lnL>
                    <a:lnR cap="flat">
                      <a:noFill/>
                    </a:lnR>
                    <a:lnT>
                      <a:noFill/>
                    </a:lnT>
                    <a:lnB>
                      <a:noFill/>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Redox sensitivity</a:t>
                      </a:r>
                      <a:endParaRPr kumimoji="0" lang="en-US" sz="1800" b="0" i="0" u="none" strike="noStrike" cap="none" normalizeH="0" baseline="0">
                        <a:ln>
                          <a:noFill/>
                        </a:ln>
                        <a:solidFill>
                          <a:schemeClr val="tx1"/>
                        </a:solidFill>
                        <a:effectLst/>
                        <a:latin typeface="Arial" pitchFamily="-112"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Need to add reducing agents</a:t>
                      </a:r>
                      <a:endParaRPr kumimoji="0" lang="en-US" sz="1800" b="0" i="0" u="none" strike="noStrike" cap="none" normalizeH="0" baseline="0">
                        <a:ln>
                          <a:noFill/>
                        </a:ln>
                        <a:solidFill>
                          <a:schemeClr val="tx1"/>
                        </a:solidFill>
                        <a:effectLst/>
                        <a:latin typeface="Arial" pitchFamily="-112" charset="0"/>
                      </a:endParaRPr>
                    </a:p>
                  </a:txBody>
                  <a:tcPr horzOverflow="overflow">
                    <a:lnL>
                      <a:noFill/>
                    </a:lnL>
                    <a:lnR cap="flat">
                      <a:noFill/>
                    </a:lnR>
                    <a:lnT>
                      <a:noFill/>
                    </a:lnT>
                    <a:lnB>
                      <a:noFill/>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Molecular weight</a:t>
                      </a:r>
                      <a:endParaRPr kumimoji="0" lang="en-US" sz="1800" b="0" i="0" u="none" strike="noStrike" cap="none" normalizeH="0" baseline="0">
                        <a:ln>
                          <a:noFill/>
                        </a:ln>
                        <a:solidFill>
                          <a:schemeClr val="tx1"/>
                        </a:solidFill>
                        <a:effectLst/>
                        <a:latin typeface="Arial" pitchFamily="-112"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Selection of gel filtration media</a:t>
                      </a:r>
                      <a:endParaRPr kumimoji="0" lang="en-US" sz="1800" b="0" i="0" u="none" strike="noStrike" cap="none" normalizeH="0" baseline="0">
                        <a:ln>
                          <a:noFill/>
                        </a:ln>
                        <a:solidFill>
                          <a:schemeClr val="tx1"/>
                        </a:solidFill>
                        <a:effectLst/>
                        <a:latin typeface="Arial" pitchFamily="-112" charset="0"/>
                      </a:endParaRPr>
                    </a:p>
                  </a:txBody>
                  <a:tcPr horzOverflow="overflow">
                    <a:lnL>
                      <a:noFill/>
                    </a:lnL>
                    <a:lnR cap="flat">
                      <a:noFill/>
                    </a:lnR>
                    <a:lnT>
                      <a:noFill/>
                    </a:lnT>
                    <a:lnB>
                      <a:noFill/>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Charge properties</a:t>
                      </a:r>
                      <a:endParaRPr kumimoji="0" lang="en-US" sz="1800" b="0" i="0" u="none" strike="noStrike" cap="none" normalizeH="0" baseline="0">
                        <a:ln>
                          <a:noFill/>
                        </a:ln>
                        <a:solidFill>
                          <a:schemeClr val="tx1"/>
                        </a:solidFill>
                        <a:effectLst/>
                        <a:latin typeface="Arial" pitchFamily="-112"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Selection of ion exchange conditions</a:t>
                      </a:r>
                      <a:endParaRPr kumimoji="0" lang="en-US" sz="1800" b="0" i="0" u="none" strike="noStrike" cap="none" normalizeH="0" baseline="0">
                        <a:ln>
                          <a:noFill/>
                        </a:ln>
                        <a:solidFill>
                          <a:schemeClr val="tx1"/>
                        </a:solidFill>
                        <a:effectLst/>
                        <a:latin typeface="Arial" pitchFamily="-112" charset="0"/>
                      </a:endParaRPr>
                    </a:p>
                  </a:txBody>
                  <a:tcPr horzOverflow="overflow">
                    <a:lnL>
                      <a:noFill/>
                    </a:lnL>
                    <a:lnR cap="flat">
                      <a:noFill/>
                    </a:lnR>
                    <a:lnT>
                      <a:noFill/>
                    </a:lnT>
                    <a:lnB>
                      <a:noFill/>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Biospecific affinity</a:t>
                      </a:r>
                      <a:endParaRPr kumimoji="0" lang="en-US" sz="1800" b="0" i="0" u="none" strike="noStrike" cap="none" normalizeH="0" baseline="0">
                        <a:ln>
                          <a:noFill/>
                        </a:ln>
                        <a:solidFill>
                          <a:schemeClr val="tx1"/>
                        </a:solidFill>
                        <a:effectLst/>
                        <a:latin typeface="Arial" pitchFamily="-112"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Selection of ligand for affinity medium</a:t>
                      </a:r>
                      <a:endParaRPr kumimoji="0" lang="en-US" sz="1800" b="0" i="0" u="none" strike="noStrike" cap="none" normalizeH="0" baseline="0">
                        <a:ln>
                          <a:noFill/>
                        </a:ln>
                        <a:solidFill>
                          <a:schemeClr val="tx1"/>
                        </a:solidFill>
                        <a:effectLst/>
                        <a:latin typeface="Arial" pitchFamily="-112" charset="0"/>
                      </a:endParaRPr>
                    </a:p>
                  </a:txBody>
                  <a:tcPr horzOverflow="overflow">
                    <a:lnL>
                      <a:noFill/>
                    </a:lnL>
                    <a:lnR cap="flat">
                      <a:noFill/>
                    </a:lnR>
                    <a:lnT>
                      <a:noFill/>
                    </a:lnT>
                    <a:lnB>
                      <a:noFill/>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Post translational modifications</a:t>
                      </a:r>
                      <a:endParaRPr kumimoji="0" lang="en-US" sz="1800" b="0" i="0" u="none" strike="noStrike" cap="none" normalizeH="0" baseline="0">
                        <a:ln>
                          <a:noFill/>
                        </a:ln>
                        <a:solidFill>
                          <a:schemeClr val="tx1"/>
                        </a:solidFill>
                        <a:effectLst/>
                        <a:latin typeface="Arial" pitchFamily="-112"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Selection of group specific affinity medium</a:t>
                      </a:r>
                      <a:endParaRPr kumimoji="0" lang="en-US" sz="1800" b="0" i="0" u="none" strike="noStrike" cap="none" normalizeH="0" baseline="0">
                        <a:ln>
                          <a:noFill/>
                        </a:ln>
                        <a:solidFill>
                          <a:schemeClr val="tx1"/>
                        </a:solidFill>
                        <a:effectLst/>
                        <a:latin typeface="Arial" pitchFamily="-112" charset="0"/>
                      </a:endParaRPr>
                    </a:p>
                  </a:txBody>
                  <a:tcPr horzOverflow="overflow">
                    <a:lnL>
                      <a:noFill/>
                    </a:lnL>
                    <a:lnR cap="flat">
                      <a:noFill/>
                    </a:lnR>
                    <a:lnT>
                      <a:noFill/>
                    </a:lnT>
                    <a:lnB>
                      <a:noFill/>
                    </a:lnB>
                    <a:lnTlToBr>
                      <a:noFill/>
                    </a:lnTlToBr>
                    <a:lnBlToTr>
                      <a:noFill/>
                    </a:lnBlToTr>
                    <a:noFill/>
                  </a:tcPr>
                </a:tc>
              </a:tr>
              <a:tr h="274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12" charset="0"/>
                          <a:ea typeface="Times New Roman" pitchFamily="-112" charset="0"/>
                          <a:cs typeface="Times New Roman" pitchFamily="-112" charset="0"/>
                        </a:rPr>
                        <a:t>Hydrophobicity</a:t>
                      </a:r>
                      <a:endParaRPr kumimoji="0" lang="en-US" sz="1800" b="0" i="0" u="none" strike="noStrike" cap="none" normalizeH="0" baseline="0">
                        <a:ln>
                          <a:noFill/>
                        </a:ln>
                        <a:solidFill>
                          <a:schemeClr val="tx1"/>
                        </a:solidFill>
                        <a:effectLst/>
                        <a:latin typeface="Arial" pitchFamily="-112" charset="0"/>
                      </a:endParaRPr>
                    </a:p>
                  </a:txBody>
                  <a:tcPr horzOverflow="overflow">
                    <a:lnL cap="flat">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12" charset="0"/>
                          <a:ea typeface="Times New Roman" pitchFamily="-112" charset="0"/>
                          <a:cs typeface="Times New Roman" pitchFamily="-112" charset="0"/>
                        </a:rPr>
                        <a:t>Selection of medium for hydrophobic interaction chromatography</a:t>
                      </a:r>
                      <a:endParaRPr kumimoji="0" lang="en-US" sz="1800" b="0" i="0" u="none" strike="noStrike" cap="none" normalizeH="0" baseline="0" dirty="0">
                        <a:ln>
                          <a:noFill/>
                        </a:ln>
                        <a:solidFill>
                          <a:schemeClr val="tx1"/>
                        </a:solidFill>
                        <a:effectLst/>
                        <a:latin typeface="Arial" pitchFamily="-112" charset="0"/>
                      </a:endParaRPr>
                    </a:p>
                  </a:txBody>
                  <a:tcPr horzOverflow="overflow">
                    <a:lnL>
                      <a:noFill/>
                    </a:lnL>
                    <a:lnR cap="flat">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6662" name="Rectangle 155"/>
          <p:cNvSpPr>
            <a:spLocks noChangeArrowheads="1"/>
          </p:cNvSpPr>
          <p:nvPr/>
        </p:nvSpPr>
        <p:spPr bwMode="auto">
          <a:xfrm>
            <a:off x="0" y="6303963"/>
            <a:ext cx="9144000" cy="0"/>
          </a:xfrm>
          <a:prstGeom prst="rect">
            <a:avLst/>
          </a:prstGeom>
          <a:noFill/>
          <a:ln w="9525">
            <a:noFill/>
            <a:miter lim="800000"/>
            <a:headEnd/>
            <a:tailEnd/>
          </a:ln>
        </p:spPr>
        <p:txBody>
          <a:bodyPr wrap="none" anchor="ctr">
            <a:prstTxWarp prst="textNoShape">
              <a:avLst/>
            </a:prstTxWarp>
            <a:spAutoFit/>
          </a:bodyPr>
          <a:lstStyle/>
          <a:p>
            <a:endParaRPr lang="en-US">
              <a:latin typeface="Tahoma" pitchFamily="27"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pPr eaLnBrk="1" hangingPunct="1"/>
            <a:r>
              <a:rPr lang="en-ZA" dirty="0">
                <a:ea typeface="ＭＳ Ｐゴシック" pitchFamily="27" charset="-128"/>
                <a:cs typeface="ＭＳ Ｐゴシック" pitchFamily="27" charset="-128"/>
              </a:rPr>
              <a:t>Yields for</a:t>
            </a:r>
            <a:r>
              <a:rPr lang="en-ZA" dirty="0" smtClean="0">
                <a:ea typeface="ＭＳ Ｐゴシック" pitchFamily="27" charset="-128"/>
                <a:cs typeface="ＭＳ Ｐゴシック" pitchFamily="27" charset="-128"/>
              </a:rPr>
              <a:t> Multistep Protein Purifications</a:t>
            </a:r>
            <a:endParaRPr lang="en-US" dirty="0">
              <a:ea typeface="ＭＳ Ｐゴシック" pitchFamily="27" charset="-128"/>
              <a:cs typeface="ＭＳ Ｐゴシック" pitchFamily="27" charset="-128"/>
            </a:endParaRPr>
          </a:p>
        </p:txBody>
      </p:sp>
      <p:sp>
        <p:nvSpPr>
          <p:cNvPr id="27651" name="Rectangle 78"/>
          <p:cNvSpPr>
            <a:spLocks noChangeArrowheads="1"/>
          </p:cNvSpPr>
          <p:nvPr/>
        </p:nvSpPr>
        <p:spPr bwMode="auto">
          <a:xfrm>
            <a:off x="0" y="6303963"/>
            <a:ext cx="9144000" cy="0"/>
          </a:xfrm>
          <a:prstGeom prst="rect">
            <a:avLst/>
          </a:prstGeom>
          <a:noFill/>
          <a:ln w="9525">
            <a:noFill/>
            <a:miter lim="800000"/>
            <a:headEnd/>
            <a:tailEnd/>
          </a:ln>
        </p:spPr>
        <p:txBody>
          <a:bodyPr wrap="none" anchor="ctr">
            <a:prstTxWarp prst="textNoShape">
              <a:avLst/>
            </a:prstTxWarp>
            <a:spAutoFit/>
          </a:bodyPr>
          <a:lstStyle/>
          <a:p>
            <a:endParaRPr lang="en-US">
              <a:latin typeface="Tahoma" pitchFamily="27" charset="0"/>
            </a:endParaRPr>
          </a:p>
        </p:txBody>
      </p:sp>
      <p:sp>
        <p:nvSpPr>
          <p:cNvPr id="27652" name="Rectangle 153"/>
          <p:cNvSpPr>
            <a:spLocks noChangeArrowheads="1"/>
          </p:cNvSpPr>
          <p:nvPr/>
        </p:nvSpPr>
        <p:spPr bwMode="auto">
          <a:xfrm>
            <a:off x="0" y="6303963"/>
            <a:ext cx="9144000" cy="0"/>
          </a:xfrm>
          <a:prstGeom prst="rect">
            <a:avLst/>
          </a:prstGeom>
          <a:noFill/>
          <a:ln w="9525">
            <a:noFill/>
            <a:miter lim="800000"/>
            <a:headEnd/>
            <a:tailEnd/>
          </a:ln>
        </p:spPr>
        <p:txBody>
          <a:bodyPr wrap="none" anchor="ctr">
            <a:prstTxWarp prst="textNoShape">
              <a:avLst/>
            </a:prstTxWarp>
            <a:spAutoFit/>
          </a:bodyPr>
          <a:lstStyle/>
          <a:p>
            <a:endParaRPr lang="en-US">
              <a:latin typeface="Tahoma" pitchFamily="27" charset="0"/>
            </a:endParaRPr>
          </a:p>
        </p:txBody>
      </p:sp>
      <p:grpSp>
        <p:nvGrpSpPr>
          <p:cNvPr id="2" name="Group 157"/>
          <p:cNvGrpSpPr>
            <a:grpSpLocks/>
          </p:cNvGrpSpPr>
          <p:nvPr/>
        </p:nvGrpSpPr>
        <p:grpSpPr bwMode="auto">
          <a:xfrm>
            <a:off x="395288" y="1844675"/>
            <a:ext cx="6913562" cy="3756025"/>
            <a:chOff x="249" y="1162"/>
            <a:chExt cx="4355" cy="2366"/>
          </a:xfrm>
        </p:grpSpPr>
        <p:pic>
          <p:nvPicPr>
            <p:cNvPr id="27655" name="Picture 154" descr="purification yield"/>
            <p:cNvPicPr>
              <a:picLocks noChangeAspect="1" noChangeArrowheads="1"/>
            </p:cNvPicPr>
            <p:nvPr/>
          </p:nvPicPr>
          <p:blipFill>
            <a:blip r:embed="rId2"/>
            <a:srcRect/>
            <a:stretch>
              <a:fillRect/>
            </a:stretch>
          </p:blipFill>
          <p:spPr bwMode="auto">
            <a:xfrm>
              <a:off x="340" y="1162"/>
              <a:ext cx="4264" cy="2366"/>
            </a:xfrm>
            <a:prstGeom prst="rect">
              <a:avLst/>
            </a:prstGeom>
            <a:noFill/>
            <a:ln w="9525">
              <a:noFill/>
              <a:miter lim="800000"/>
              <a:headEnd/>
              <a:tailEnd/>
            </a:ln>
          </p:spPr>
        </p:pic>
        <p:sp>
          <p:nvSpPr>
            <p:cNvPr id="27656" name="Text Box 156"/>
            <p:cNvSpPr txBox="1">
              <a:spLocks noChangeArrowheads="1"/>
            </p:cNvSpPr>
            <p:nvPr/>
          </p:nvSpPr>
          <p:spPr bwMode="auto">
            <a:xfrm>
              <a:off x="249" y="1207"/>
              <a:ext cx="318" cy="192"/>
            </a:xfrm>
            <a:prstGeom prst="rect">
              <a:avLst/>
            </a:prstGeom>
            <a:solidFill>
              <a:schemeClr val="bg1"/>
            </a:solidFill>
            <a:ln w="9525">
              <a:noFill/>
              <a:miter lim="800000"/>
              <a:headEnd/>
              <a:tailEnd/>
            </a:ln>
          </p:spPr>
          <p:txBody>
            <a:bodyPr>
              <a:prstTxWarp prst="textNoShape">
                <a:avLst/>
              </a:prstTxWarp>
              <a:spAutoFit/>
            </a:bodyPr>
            <a:lstStyle/>
            <a:p>
              <a:pPr>
                <a:spcBef>
                  <a:spcPct val="50000"/>
                </a:spcBef>
              </a:pPr>
              <a:r>
                <a:rPr lang="en-ZA" sz="1400">
                  <a:latin typeface="Tahoma" pitchFamily="27" charset="0"/>
                </a:rPr>
                <a:t>100</a:t>
              </a:r>
              <a:endParaRPr lang="en-US" sz="1400">
                <a:latin typeface="Tahoma" pitchFamily="27" charset="0"/>
              </a:endParaRPr>
            </a:p>
          </p:txBody>
        </p:sp>
      </p:grpSp>
      <p:sp>
        <p:nvSpPr>
          <p:cNvPr id="27654" name="Text Box 158"/>
          <p:cNvSpPr txBox="1">
            <a:spLocks noChangeArrowheads="1"/>
          </p:cNvSpPr>
          <p:nvPr/>
        </p:nvSpPr>
        <p:spPr bwMode="auto">
          <a:xfrm>
            <a:off x="6553200" y="2895600"/>
            <a:ext cx="2484437" cy="1600438"/>
          </a:xfrm>
          <a:prstGeom prst="rect">
            <a:avLst/>
          </a:prstGeom>
          <a:noFill/>
          <a:ln w="9525">
            <a:noFill/>
            <a:miter lim="800000"/>
            <a:headEnd/>
            <a:tailEnd/>
          </a:ln>
        </p:spPr>
        <p:txBody>
          <a:bodyPr wrap="square">
            <a:prstTxWarp prst="textNoShape">
              <a:avLst/>
            </a:prstTxWarp>
            <a:spAutoFit/>
          </a:bodyPr>
          <a:lstStyle/>
          <a:p>
            <a:pPr>
              <a:buFontTx/>
              <a:buChar char="•"/>
            </a:pPr>
            <a:r>
              <a:rPr lang="en-ZA" sz="1400" dirty="0" smtClean="0">
                <a:solidFill>
                  <a:srgbClr val="FF3300"/>
                </a:solidFill>
                <a:latin typeface="Tahoma" pitchFamily="27" charset="0"/>
              </a:rPr>
              <a:t> Limit </a:t>
            </a:r>
            <a:r>
              <a:rPr lang="en-ZA" sz="1400" dirty="0">
                <a:solidFill>
                  <a:srgbClr val="FF3300"/>
                </a:solidFill>
                <a:latin typeface="Tahoma" pitchFamily="27" charset="0"/>
              </a:rPr>
              <a:t>the number of steps</a:t>
            </a:r>
          </a:p>
          <a:p>
            <a:pPr>
              <a:buFontTx/>
              <a:buChar char="•"/>
            </a:pPr>
            <a:endParaRPr lang="en-ZA" sz="1400" dirty="0" smtClean="0">
              <a:solidFill>
                <a:srgbClr val="FF3300"/>
              </a:solidFill>
              <a:latin typeface="Tahoma" pitchFamily="27" charset="0"/>
            </a:endParaRPr>
          </a:p>
          <a:p>
            <a:pPr>
              <a:buFontTx/>
              <a:buChar char="•"/>
            </a:pPr>
            <a:r>
              <a:rPr lang="en-ZA" sz="1400" dirty="0" smtClean="0">
                <a:solidFill>
                  <a:srgbClr val="FF3300"/>
                </a:solidFill>
                <a:latin typeface="Tahoma" pitchFamily="27" charset="0"/>
              </a:rPr>
              <a:t> Optimise </a:t>
            </a:r>
            <a:r>
              <a:rPr lang="en-ZA" sz="1400" dirty="0">
                <a:solidFill>
                  <a:srgbClr val="FF3300"/>
                </a:solidFill>
                <a:latin typeface="Tahoma" pitchFamily="27" charset="0"/>
              </a:rPr>
              <a:t>each step</a:t>
            </a:r>
          </a:p>
          <a:p>
            <a:pPr>
              <a:buFontTx/>
              <a:buChar char="•"/>
            </a:pPr>
            <a:endParaRPr lang="en-ZA" sz="1400" dirty="0" smtClean="0">
              <a:solidFill>
                <a:srgbClr val="FF3300"/>
              </a:solidFill>
              <a:latin typeface="Tahoma" pitchFamily="27" charset="0"/>
            </a:endParaRPr>
          </a:p>
          <a:p>
            <a:pPr>
              <a:buFontTx/>
              <a:buChar char="•"/>
            </a:pPr>
            <a:r>
              <a:rPr lang="en-ZA" sz="1400" dirty="0" smtClean="0">
                <a:solidFill>
                  <a:srgbClr val="FF3300"/>
                </a:solidFill>
                <a:latin typeface="Tahoma" pitchFamily="27" charset="0"/>
              </a:rPr>
              <a:t> Be </a:t>
            </a:r>
            <a:r>
              <a:rPr lang="en-ZA" sz="1400" dirty="0">
                <a:solidFill>
                  <a:srgbClr val="FF3300"/>
                </a:solidFill>
                <a:latin typeface="Tahoma" pitchFamily="27" charset="0"/>
              </a:rPr>
              <a:t>careful of the yield if the proceduce requires several steps</a:t>
            </a:r>
            <a:endParaRPr lang="en-US" sz="1400" dirty="0">
              <a:solidFill>
                <a:srgbClr val="FF3300"/>
              </a:solidFill>
              <a:latin typeface="Tahoma" pitchFamily="27"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TotalTime>
  <Words>1950</Words>
  <Application>Microsoft Macintosh PowerPoint</Application>
  <PresentationFormat>On-screen Show (4:3)</PresentationFormat>
  <Paragraphs>264</Paragraphs>
  <Slides>33</Slides>
  <Notes>1</Notes>
  <HiddenSlides>0</HiddenSlides>
  <MMClips>0</MMClips>
  <ScaleCrop>false</ScaleCrop>
  <HeadingPairs>
    <vt:vector size="4" baseType="variant">
      <vt:variant>
        <vt:lpstr>Design Template</vt:lpstr>
      </vt:variant>
      <vt:variant>
        <vt:i4>1</vt:i4>
      </vt:variant>
      <vt:variant>
        <vt:lpstr>Slide Titles</vt:lpstr>
      </vt:variant>
      <vt:variant>
        <vt:i4>33</vt:i4>
      </vt:variant>
    </vt:vector>
  </HeadingPairs>
  <TitlesOfParts>
    <vt:vector size="34" baseType="lpstr">
      <vt:lpstr>Office Theme</vt:lpstr>
      <vt:lpstr>Cell Disruption / Breakage for Protein Release</vt:lpstr>
      <vt:lpstr>Cell Disruption: Source Variations</vt:lpstr>
      <vt:lpstr>Lyse Cells</vt:lpstr>
      <vt:lpstr>Stabilize Sample</vt:lpstr>
      <vt:lpstr>Stabilize Sample</vt:lpstr>
      <vt:lpstr>Classification of Proteins by Structural Characterisation</vt:lpstr>
      <vt:lpstr>Classification of Proteins by Function</vt:lpstr>
      <vt:lpstr>Protein Properties and Their Effect on Development of Purification Strategies</vt:lpstr>
      <vt:lpstr>Yields for Multistep Protein Purifications</vt:lpstr>
      <vt:lpstr>Key Steps in Purification</vt:lpstr>
      <vt:lpstr>Three Phase Purification Strategy</vt:lpstr>
      <vt:lpstr>Overall Strategy</vt:lpstr>
      <vt:lpstr>Protein Solubility</vt:lpstr>
      <vt:lpstr>Ammonium Sulfate Precipitation</vt:lpstr>
      <vt:lpstr>Salting in / Salting out</vt:lpstr>
      <vt:lpstr>Salting Out</vt:lpstr>
      <vt:lpstr>Dialysis</vt:lpstr>
      <vt:lpstr>Dialysis</vt:lpstr>
      <vt:lpstr>Separating Proteins</vt:lpstr>
      <vt:lpstr>Protein Purification</vt:lpstr>
      <vt:lpstr>Ion Exchange Chromatography</vt:lpstr>
      <vt:lpstr>Ion Exchange</vt:lpstr>
      <vt:lpstr>Ion-Exchange Chromatography</vt:lpstr>
      <vt:lpstr>Ion Exchange Chromatography</vt:lpstr>
      <vt:lpstr>Examples</vt:lpstr>
      <vt:lpstr>Gel Filtration</vt:lpstr>
      <vt:lpstr>Size Exclusion Chromatography</vt:lpstr>
      <vt:lpstr>Size Exclusion Chromatography</vt:lpstr>
      <vt:lpstr>Affinity Chromatography</vt:lpstr>
      <vt:lpstr>Affinity Chromatography</vt:lpstr>
      <vt:lpstr>Affinity Chromatography</vt:lpstr>
      <vt:lpstr>Affinity Chromatography</vt:lpstr>
      <vt:lpstr>Experimental Procedure</vt:lpstr>
    </vt:vector>
  </TitlesOfParts>
  <Company>UHCL</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Disruption / Breakage for Protein Release</dc:title>
  <dc:creator>ZERONG WANG</dc:creator>
  <cp:lastModifiedBy>ZERONG WANG</cp:lastModifiedBy>
  <cp:revision>3</cp:revision>
  <dcterms:created xsi:type="dcterms:W3CDTF">2009-10-05T13:44:48Z</dcterms:created>
  <dcterms:modified xsi:type="dcterms:W3CDTF">2009-10-05T13:57:03Z</dcterms:modified>
</cp:coreProperties>
</file>